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78" r:id="rId12"/>
    <p:sldId id="279" r:id="rId13"/>
    <p:sldId id="270" r:id="rId14"/>
    <p:sldId id="271" r:id="rId15"/>
    <p:sldId id="272" r:id="rId16"/>
    <p:sldId id="273" r:id="rId17"/>
    <p:sldId id="274" r:id="rId18"/>
    <p:sldId id="280" r:id="rId19"/>
    <p:sldId id="276" r:id="rId20"/>
    <p:sldId id="277" r:id="rId21"/>
  </p:sldIdLst>
  <p:sldSz cx="9144000" cy="5143500" type="screen16x9"/>
  <p:notesSz cx="6858000" cy="9144000"/>
  <p:embeddedFontLst>
    <p:embeddedFont>
      <p:font typeface="Red Hat Display" panose="020B0604020202020204" charset="0"/>
      <p:regular r:id="rId23"/>
      <p:bold r:id="rId24"/>
      <p:italic r:id="rId25"/>
      <p:boldItalic r:id="rId26"/>
    </p:embeddedFont>
    <p:embeddedFont>
      <p:font typeface="Red Hat Tex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 snapToGrid="0">
      <p:cViewPr varScale="1">
        <p:scale>
          <a:sx n="96" d="100"/>
          <a:sy n="96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d1fed187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d1fed187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d1fed187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d1fed187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d1fed187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d1fed187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d1fed187f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d1fed187f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d1fed187f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d1fed187f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d1fed187f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d1fed187f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d1fed187f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d1fed187f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715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d1fed187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d1fed187f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d1fed187f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d1fed187f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d1fed18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d1fed18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d1fed187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d1fed187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d1fed187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d1fed187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d1fed187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d1fed187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d1fed187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d1fed187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d1fed187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d1fed187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d1fed18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d1fed18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d1fed187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d1fed187f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254825" y="626250"/>
            <a:ext cx="3366900" cy="389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207975" y="1510600"/>
            <a:ext cx="4047900" cy="21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4255350" y="4182650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855300" y="3872900"/>
            <a:ext cx="74334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4255350" y="4717625"/>
            <a:ext cx="6333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044350" y="1468375"/>
            <a:ext cx="3367500" cy="28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4884415" y="1468375"/>
            <a:ext cx="3367500" cy="28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 background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5400000">
            <a:off x="260250" y="1428700"/>
            <a:ext cx="1750800" cy="228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2475275" y="2003875"/>
            <a:ext cx="58134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75275" y="2769050"/>
            <a:ext cx="58134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091600" y="3948600"/>
            <a:ext cx="960900" cy="119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/>
          <p:nvPr/>
        </p:nvSpPr>
        <p:spPr>
          <a:xfrm rot="10800000">
            <a:off x="4091600" y="0"/>
            <a:ext cx="960900" cy="119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441500" y="1194900"/>
            <a:ext cx="6261300" cy="27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sz="3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lvl="1" indent="-4191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sz="3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lvl="2" indent="-4191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■"/>
              <a:defRPr sz="3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lvl="3" indent="-4191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sz="3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lvl="4" indent="-4191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sz="3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lvl="5" indent="-4191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■"/>
              <a:defRPr sz="3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3200400" lvl="6" indent="-4191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sz="3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3657600" lvl="7" indent="-4191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sz="3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4114800" lvl="8" indent="-41910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Font typeface="Red Hat Display"/>
              <a:buChar char="■"/>
              <a:defRPr sz="3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/>
          <p:nvPr/>
        </p:nvSpPr>
        <p:spPr>
          <a:xfrm>
            <a:off x="3593400" y="40520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091600" y="4717600"/>
            <a:ext cx="9609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3593400" y="390035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96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background">
  <p:cSld name="BLANK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1044446" y="1468375"/>
            <a:ext cx="2245200" cy="30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3525597" y="1468375"/>
            <a:ext cx="2245200" cy="30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006748" y="1468375"/>
            <a:ext cx="2245200" cy="30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/>
              <a:buChar char="●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4117850" y="1234800"/>
            <a:ext cx="4031100" cy="267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 smtClean="0"/>
              <a:t>FYI </a:t>
            </a:r>
            <a:r>
              <a:rPr lang="en" sz="5500" dirty="0"/>
              <a:t>Book Request</a:t>
            </a:r>
            <a:endParaRPr sz="5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Lending Library Program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8626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 dirty="0">
                <a:solidFill>
                  <a:schemeClr val="accent1"/>
                </a:solidFill>
              </a:rPr>
              <a:t>Step </a:t>
            </a:r>
            <a:r>
              <a:rPr lang="en" sz="5000" u="sng" dirty="0" smtClean="0">
                <a:solidFill>
                  <a:schemeClr val="accent1"/>
                </a:solidFill>
              </a:rPr>
              <a:t>7a:</a:t>
            </a:r>
            <a:endParaRPr sz="5000" u="sng" dirty="0">
              <a:solidFill>
                <a:schemeClr val="accent1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012500" y="1745150"/>
            <a:ext cx="2944675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You will then be taken </a:t>
            </a:r>
            <a:r>
              <a:rPr lang="en" sz="25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to a screen </a:t>
            </a:r>
            <a:r>
              <a:rPr lang="en" sz="25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with more info </a:t>
            </a:r>
            <a:r>
              <a:rPr lang="en" sz="25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about the </a:t>
            </a:r>
            <a:r>
              <a:rPr lang="en" sz="25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book</a:t>
            </a:r>
            <a:endParaRPr sz="25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425" y="1438471"/>
            <a:ext cx="4637873" cy="295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6;p27"/>
          <p:cNvSpPr txBox="1">
            <a:spLocks/>
          </p:cNvSpPr>
          <p:nvPr/>
        </p:nvSpPr>
        <p:spPr>
          <a:xfrm>
            <a:off x="811325" y="760250"/>
            <a:ext cx="28626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r>
              <a:rPr lang="en-US" sz="5000" u="sng" dirty="0" smtClean="0">
                <a:solidFill>
                  <a:schemeClr val="accent1"/>
                </a:solidFill>
              </a:rPr>
              <a:t>Step 7b:</a:t>
            </a:r>
            <a:endParaRPr lang="en-US" sz="5000" u="sng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425" y="1438471"/>
            <a:ext cx="4637873" cy="2952430"/>
          </a:xfrm>
          <a:prstGeom prst="rect">
            <a:avLst/>
          </a:prstGeom>
        </p:spPr>
      </p:pic>
      <p:sp>
        <p:nvSpPr>
          <p:cNvPr id="2" name="Google Shape;146;p22"/>
          <p:cNvSpPr/>
          <p:nvPr/>
        </p:nvSpPr>
        <p:spPr>
          <a:xfrm rot="9134785">
            <a:off x="6107752" y="2930669"/>
            <a:ext cx="903218" cy="36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4;p22"/>
          <p:cNvSpPr txBox="1"/>
          <p:nvPr/>
        </p:nvSpPr>
        <p:spPr>
          <a:xfrm>
            <a:off x="1056040" y="1818722"/>
            <a:ext cx="3011463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You may </a:t>
            </a:r>
            <a:r>
              <a:rPr lang="en-US" sz="22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notice there are multiple versions available</a:t>
            </a:r>
            <a:r>
              <a:rPr lang="en-US" sz="22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Select the “GEN” option to filter the FYI program listings.</a:t>
            </a:r>
            <a:endParaRPr sz="22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  <p:extLst>
      <p:ext uri="{BB962C8B-B14F-4D97-AF65-F5344CB8AC3E}">
        <p14:creationId xmlns:p14="http://schemas.microsoft.com/office/powerpoint/2010/main" val="16475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6;p27"/>
          <p:cNvSpPr txBox="1">
            <a:spLocks/>
          </p:cNvSpPr>
          <p:nvPr/>
        </p:nvSpPr>
        <p:spPr>
          <a:xfrm>
            <a:off x="811325" y="760250"/>
            <a:ext cx="28626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sz="3200" b="1" i="0" u="none" strike="noStrike" cap="none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r>
              <a:rPr lang="en-US" sz="5000" u="sng" dirty="0" smtClean="0">
                <a:solidFill>
                  <a:schemeClr val="accent1"/>
                </a:solidFill>
              </a:rPr>
              <a:t>Step 8:</a:t>
            </a:r>
            <a:endParaRPr lang="en-US" sz="5000" u="sng" dirty="0">
              <a:solidFill>
                <a:schemeClr val="accent1"/>
              </a:solidFill>
            </a:endParaRPr>
          </a:p>
        </p:txBody>
      </p:sp>
      <p:sp>
        <p:nvSpPr>
          <p:cNvPr id="5" name="Google Shape;144;p22"/>
          <p:cNvSpPr txBox="1"/>
          <p:nvPr/>
        </p:nvSpPr>
        <p:spPr>
          <a:xfrm>
            <a:off x="1056040" y="1672010"/>
            <a:ext cx="3011463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2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As long as an FYI copy is available, you can request the book. If the book has a digital request form, follow the next steps. If it does not, skip to step 11.</a:t>
            </a:r>
            <a:endParaRPr sz="22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112" y="2354317"/>
            <a:ext cx="4595922" cy="17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94" y="2144109"/>
            <a:ext cx="4217919" cy="2210403"/>
          </a:xfrm>
          <a:prstGeom prst="rect">
            <a:avLst/>
          </a:prstGeom>
        </p:spPr>
      </p:pic>
      <p:sp>
        <p:nvSpPr>
          <p:cNvPr id="186" name="Google Shape;186;p27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8626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 dirty="0">
                <a:solidFill>
                  <a:schemeClr val="accent1"/>
                </a:solidFill>
              </a:rPr>
              <a:t>Step 9</a:t>
            </a:r>
            <a:r>
              <a:rPr lang="en" sz="5000" u="sng" dirty="0" smtClean="0">
                <a:solidFill>
                  <a:schemeClr val="accent1"/>
                </a:solidFill>
              </a:rPr>
              <a:t>:</a:t>
            </a:r>
            <a:endParaRPr sz="5000" u="sng" dirty="0">
              <a:solidFill>
                <a:schemeClr val="accent1"/>
              </a:solidFill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952983" y="3033840"/>
            <a:ext cx="31581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Hit </a:t>
            </a:r>
            <a:r>
              <a:rPr lang="en" sz="24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‘request’ on the copy you want.</a:t>
            </a:r>
            <a:endParaRPr sz="24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89" name="Google Shape;189;p27"/>
          <p:cNvSpPr/>
          <p:nvPr/>
        </p:nvSpPr>
        <p:spPr>
          <a:xfrm rot="20750106">
            <a:off x="5994351" y="3695351"/>
            <a:ext cx="862039" cy="40564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8626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solidFill>
                  <a:schemeClr val="accent1"/>
                </a:solidFill>
              </a:rPr>
              <a:t>Step 9a:</a:t>
            </a:r>
            <a:endParaRPr sz="5000" u="sng">
              <a:solidFill>
                <a:schemeClr val="accent1"/>
              </a:solidFill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918475" y="1638275"/>
            <a:ext cx="33279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Once you hit ‘request’ this box will appear.  Fill out the request according to which campus you want to pick the book up </a:t>
            </a:r>
            <a:r>
              <a:rPr lang="en" sz="24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at...</a:t>
            </a:r>
            <a:endParaRPr sz="24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 l="10542" t="15405" r="16998" b="7028"/>
          <a:stretch/>
        </p:blipFill>
        <p:spPr>
          <a:xfrm>
            <a:off x="4335375" y="1828800"/>
            <a:ext cx="4411574" cy="26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9;p27"/>
          <p:cNvSpPr/>
          <p:nvPr/>
        </p:nvSpPr>
        <p:spPr>
          <a:xfrm rot="-1204097">
            <a:off x="5596648" y="2497150"/>
            <a:ext cx="862039" cy="42914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8626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solidFill>
                  <a:schemeClr val="accent1"/>
                </a:solidFill>
              </a:rPr>
              <a:t>Step 9b:</a:t>
            </a:r>
            <a:endParaRPr sz="5000" u="sng">
              <a:solidFill>
                <a:schemeClr val="accent1"/>
              </a:solidFill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918475" y="1638275"/>
            <a:ext cx="33279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… and select ‘Semester </a:t>
            </a:r>
            <a:r>
              <a:rPr lang="en" sz="24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Loan</a:t>
            </a:r>
            <a:r>
              <a:rPr lang="en" sz="24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’, under loan period.</a:t>
            </a:r>
            <a:endParaRPr sz="24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You do not need to </a:t>
            </a:r>
            <a:r>
              <a:rPr lang="en" sz="24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enter </a:t>
            </a:r>
            <a:r>
              <a:rPr lang="en" sz="24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anything </a:t>
            </a:r>
            <a:r>
              <a:rPr lang="en" sz="24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under “pickup date” or “comment.”</a:t>
            </a:r>
            <a:endParaRPr sz="24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3">
            <a:alphaModFix/>
          </a:blip>
          <a:srcRect l="10549" t="14204" r="18788" b="13105"/>
          <a:stretch/>
        </p:blipFill>
        <p:spPr>
          <a:xfrm>
            <a:off x="4212811" y="1745150"/>
            <a:ext cx="4468200" cy="25855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9;p27"/>
          <p:cNvSpPr/>
          <p:nvPr/>
        </p:nvSpPr>
        <p:spPr>
          <a:xfrm>
            <a:off x="5601653" y="2619485"/>
            <a:ext cx="862039" cy="53119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8626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solidFill>
                  <a:schemeClr val="accent1"/>
                </a:solidFill>
              </a:rPr>
              <a:t>Step 9c:</a:t>
            </a:r>
            <a:endParaRPr sz="5000" u="sng">
              <a:solidFill>
                <a:schemeClr val="accent1"/>
              </a:solidFill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1117475" y="1638275"/>
            <a:ext cx="2556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Once everything looks good, hit ‘Send Request’</a:t>
            </a:r>
            <a:endParaRPr sz="2500" b="1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3">
            <a:alphaModFix/>
          </a:blip>
          <a:srcRect l="22883" r="18454" b="19283"/>
          <a:stretch/>
        </p:blipFill>
        <p:spPr>
          <a:xfrm>
            <a:off x="3980075" y="1106058"/>
            <a:ext cx="4832798" cy="3740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9;p27"/>
          <p:cNvSpPr/>
          <p:nvPr/>
        </p:nvSpPr>
        <p:spPr>
          <a:xfrm>
            <a:off x="5385271" y="4078013"/>
            <a:ext cx="862039" cy="4179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74091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u="sng">
                <a:solidFill>
                  <a:schemeClr val="accent1"/>
                </a:solidFill>
              </a:rPr>
              <a:t>Step 10 (request confirmed):</a:t>
            </a:r>
            <a:endParaRPr sz="4200" u="sng">
              <a:solidFill>
                <a:schemeClr val="accent1"/>
              </a:solidFill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1117475" y="1638275"/>
            <a:ext cx="68580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Once you hit ‘Send Request’, you should receive an email to your mendocino email address.</a:t>
            </a:r>
            <a:endParaRPr sz="2300" b="1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You will need to wait until you receive a follow up email from the library saying your request has been processed AND that your book is ready for pick up at the campus you selected.</a:t>
            </a:r>
            <a:endParaRPr sz="2300" b="1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ctrTitle" idx="4294967295"/>
          </p:nvPr>
        </p:nvSpPr>
        <p:spPr>
          <a:xfrm>
            <a:off x="811325" y="653375"/>
            <a:ext cx="74091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 dirty="0">
                <a:solidFill>
                  <a:schemeClr val="accent1"/>
                </a:solidFill>
              </a:rPr>
              <a:t>Step </a:t>
            </a:r>
            <a:r>
              <a:rPr lang="en" sz="3600" u="sng" dirty="0" smtClean="0">
                <a:solidFill>
                  <a:schemeClr val="accent1"/>
                </a:solidFill>
              </a:rPr>
              <a:t>11 (no digital request form):</a:t>
            </a:r>
            <a:endParaRPr sz="3600" u="sng" dirty="0">
              <a:solidFill>
                <a:schemeClr val="accent1"/>
              </a:solidFill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1106964" y="1438579"/>
            <a:ext cx="7416925" cy="318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If there is no digital form available, email the library at </a:t>
            </a:r>
            <a:r>
              <a:rPr lang="en-US" sz="2300" b="1" u="sng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libraryhelp@mendocino.edu</a:t>
            </a:r>
            <a:r>
              <a:rPr lang="en-US" sz="23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 with the following information: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Course number, name, and section number </a:t>
            </a:r>
          </a:p>
          <a:p>
            <a:pPr lvl="2"/>
            <a:r>
              <a:rPr lang="en-US" sz="16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	</a:t>
            </a:r>
            <a:r>
              <a:rPr lang="en-US" sz="16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(ex: ENG-200-5657, English Composition)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Book title, author, and edition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Your name and student ID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lvl="3"/>
            <a:r>
              <a:rPr lang="en-US" sz="23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The library will contact you once your request is received </a:t>
            </a:r>
            <a:r>
              <a:rPr lang="en-US" sz="2300" b="1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and processed.</a:t>
            </a:r>
            <a:endParaRPr lang="en-US" sz="23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  <p:extLst>
      <p:ext uri="{BB962C8B-B14F-4D97-AF65-F5344CB8AC3E}">
        <p14:creationId xmlns:p14="http://schemas.microsoft.com/office/powerpoint/2010/main" val="31791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ctrTitle" idx="4294967295"/>
          </p:nvPr>
        </p:nvSpPr>
        <p:spPr>
          <a:xfrm>
            <a:off x="811324" y="760250"/>
            <a:ext cx="3151075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 dirty="0" smtClean="0">
                <a:solidFill>
                  <a:schemeClr val="accent1"/>
                </a:solidFill>
              </a:rPr>
              <a:t>Reminder:</a:t>
            </a:r>
            <a:endParaRPr sz="5000" u="sng" dirty="0">
              <a:solidFill>
                <a:schemeClr val="accent1"/>
              </a:solidFill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1198179" y="1992498"/>
            <a:ext cx="2764220" cy="195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Please make sure you return the book(s) no later than the end of the term.</a:t>
            </a:r>
            <a:endParaRPr sz="23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577" y="1252700"/>
            <a:ext cx="4103250" cy="30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3421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solidFill>
                  <a:schemeClr val="accent1"/>
                </a:solidFill>
              </a:rPr>
              <a:t>Step 1:</a:t>
            </a:r>
            <a:endParaRPr sz="3500" u="sng">
              <a:solidFill>
                <a:schemeClr val="accent1"/>
              </a:solidFill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r="4516" b="11894"/>
          <a:stretch/>
        </p:blipFill>
        <p:spPr>
          <a:xfrm>
            <a:off x="3765100" y="1958150"/>
            <a:ext cx="4516550" cy="23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178725" y="2268300"/>
            <a:ext cx="2418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Open a search engine browser such as  Google</a:t>
            </a:r>
            <a:endParaRPr sz="25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ctrTitle" idx="4294967295"/>
          </p:nvPr>
        </p:nvSpPr>
        <p:spPr>
          <a:xfrm>
            <a:off x="1086950" y="1079250"/>
            <a:ext cx="5801700" cy="298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If you have any questions, comments, or concerns please feel free to reach out to the </a:t>
            </a:r>
            <a:r>
              <a:rPr lang="en" sz="4000" dirty="0" smtClean="0">
                <a:solidFill>
                  <a:schemeClr val="accent1"/>
                </a:solidFill>
              </a:rPr>
              <a:t>FYI via </a:t>
            </a:r>
            <a:r>
              <a:rPr lang="en" sz="4000" dirty="0">
                <a:solidFill>
                  <a:schemeClr val="accent1"/>
                </a:solidFill>
              </a:rPr>
              <a:t>email at:</a:t>
            </a:r>
            <a:endParaRPr sz="40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>
                <a:solidFill>
                  <a:srgbClr val="FFFFFF"/>
                </a:solidFill>
              </a:rPr>
              <a:t>fyi@mendocino.edu</a:t>
            </a:r>
            <a:endParaRPr sz="3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3421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solidFill>
                  <a:schemeClr val="accent1"/>
                </a:solidFill>
              </a:rPr>
              <a:t>Step 2:</a:t>
            </a:r>
            <a:endParaRPr sz="5000" u="sng">
              <a:solidFill>
                <a:schemeClr val="accent1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178725" y="2268300"/>
            <a:ext cx="24189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Type in “Mendocino College Library” into the search</a:t>
            </a:r>
            <a:endParaRPr sz="25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l="21616" r="23183" b="28479"/>
          <a:stretch/>
        </p:blipFill>
        <p:spPr>
          <a:xfrm>
            <a:off x="4034875" y="1192250"/>
            <a:ext cx="4369574" cy="31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3429000" y="2832325"/>
            <a:ext cx="903300" cy="4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3421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solidFill>
                  <a:schemeClr val="accent1"/>
                </a:solidFill>
              </a:rPr>
              <a:t>Step 3:</a:t>
            </a:r>
            <a:endParaRPr sz="5000" u="sng">
              <a:solidFill>
                <a:schemeClr val="accent1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102125" y="1826075"/>
            <a:ext cx="29238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Out of the search options, select the first link titled “Mendocino College Library”</a:t>
            </a:r>
            <a:endParaRPr sz="2500" b="1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r="6305" b="7304"/>
          <a:stretch/>
        </p:blipFill>
        <p:spPr>
          <a:xfrm>
            <a:off x="4270500" y="2093775"/>
            <a:ext cx="4210152" cy="23428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3857625" y="3020225"/>
            <a:ext cx="903300" cy="4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3421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solidFill>
                  <a:schemeClr val="accent1"/>
                </a:solidFill>
              </a:rPr>
              <a:t>Step 4:</a:t>
            </a:r>
            <a:endParaRPr sz="5000" u="sng">
              <a:solidFill>
                <a:schemeClr val="accent1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102125" y="1826075"/>
            <a:ext cx="31383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Once on the library home page, click on the top button title “One Search (New Catalog)”</a:t>
            </a:r>
            <a:endParaRPr sz="25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r="28320" b="5855"/>
          <a:stretch/>
        </p:blipFill>
        <p:spPr>
          <a:xfrm>
            <a:off x="4319752" y="1292772"/>
            <a:ext cx="3992524" cy="3089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4040975" y="3188950"/>
            <a:ext cx="903300" cy="4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8626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 dirty="0">
                <a:solidFill>
                  <a:schemeClr val="accent1"/>
                </a:solidFill>
              </a:rPr>
              <a:t>Step </a:t>
            </a:r>
            <a:r>
              <a:rPr lang="en" sz="5000" u="sng" dirty="0" smtClean="0">
                <a:solidFill>
                  <a:schemeClr val="accent1"/>
                </a:solidFill>
              </a:rPr>
              <a:t>5:</a:t>
            </a:r>
            <a:endParaRPr sz="5000" u="sng" dirty="0">
              <a:solidFill>
                <a:schemeClr val="accent1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1117425" y="1745150"/>
            <a:ext cx="2350989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Sign into the database using your My Mendo login credentials</a:t>
            </a:r>
            <a:endParaRPr sz="25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2" name="Google Shape;112;p18"/>
          <p:cNvSpPr/>
          <p:nvPr/>
        </p:nvSpPr>
        <p:spPr>
          <a:xfrm rot="5400000">
            <a:off x="7437073" y="1121233"/>
            <a:ext cx="903300" cy="4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334"/>
          <a:stretch/>
        </p:blipFill>
        <p:spPr>
          <a:xfrm>
            <a:off x="3673925" y="1890515"/>
            <a:ext cx="4735570" cy="220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8626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 dirty="0">
                <a:solidFill>
                  <a:schemeClr val="accent1"/>
                </a:solidFill>
              </a:rPr>
              <a:t>Step </a:t>
            </a:r>
            <a:r>
              <a:rPr lang="en" sz="5000" u="sng" dirty="0" smtClean="0">
                <a:solidFill>
                  <a:schemeClr val="accent1"/>
                </a:solidFill>
              </a:rPr>
              <a:t>5a:</a:t>
            </a:r>
            <a:endParaRPr sz="5000" u="sng" dirty="0">
              <a:solidFill>
                <a:schemeClr val="accent1"/>
              </a:solidFill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1169708" y="2028930"/>
            <a:ext cx="2633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Sign in by selecting the student/staff login button</a:t>
            </a:r>
            <a:endParaRPr sz="25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l="19547" t="14278" r="23430" b="6989"/>
          <a:stretch/>
        </p:blipFill>
        <p:spPr>
          <a:xfrm>
            <a:off x="4087425" y="1172388"/>
            <a:ext cx="3694325" cy="286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/>
          <p:nvPr/>
        </p:nvSpPr>
        <p:spPr>
          <a:xfrm rot="780116">
            <a:off x="4056127" y="2417696"/>
            <a:ext cx="1233422" cy="5545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8626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 dirty="0">
                <a:solidFill>
                  <a:schemeClr val="accent1"/>
                </a:solidFill>
              </a:rPr>
              <a:t>Step </a:t>
            </a:r>
            <a:r>
              <a:rPr lang="en" sz="5000" u="sng" dirty="0" smtClean="0">
                <a:solidFill>
                  <a:schemeClr val="accent1"/>
                </a:solidFill>
              </a:rPr>
              <a:t>6:</a:t>
            </a:r>
            <a:endParaRPr sz="5000" u="sng" dirty="0">
              <a:solidFill>
                <a:schemeClr val="accent1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994950" y="1745150"/>
            <a:ext cx="3015900" cy="287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Enter the title of the book you are searching for, then </a:t>
            </a:r>
            <a:r>
              <a:rPr lang="en" sz="25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select </a:t>
            </a:r>
            <a:r>
              <a:rPr lang="en" sz="25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“Lending Library” and hit the search button</a:t>
            </a:r>
            <a:endParaRPr sz="25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413"/>
          <a:stretch/>
        </p:blipFill>
        <p:spPr>
          <a:xfrm>
            <a:off x="4194475" y="1745150"/>
            <a:ext cx="4850204" cy="2859178"/>
          </a:xfrm>
          <a:prstGeom prst="rect">
            <a:avLst/>
          </a:prstGeom>
        </p:spPr>
      </p:pic>
      <p:sp>
        <p:nvSpPr>
          <p:cNvPr id="9" name="Google Shape;112;p18"/>
          <p:cNvSpPr/>
          <p:nvPr/>
        </p:nvSpPr>
        <p:spPr>
          <a:xfrm rot="5400000">
            <a:off x="4326011" y="1459400"/>
            <a:ext cx="903300" cy="4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0;p20"/>
          <p:cNvSpPr/>
          <p:nvPr/>
        </p:nvSpPr>
        <p:spPr>
          <a:xfrm rot="7733500">
            <a:off x="8166997" y="2135779"/>
            <a:ext cx="903082" cy="36652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ctrTitle" idx="4294967295"/>
          </p:nvPr>
        </p:nvSpPr>
        <p:spPr>
          <a:xfrm>
            <a:off x="811325" y="760250"/>
            <a:ext cx="2862600" cy="9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 dirty="0">
                <a:solidFill>
                  <a:schemeClr val="accent1"/>
                </a:solidFill>
              </a:rPr>
              <a:t>Step </a:t>
            </a:r>
            <a:r>
              <a:rPr lang="en" sz="5000" u="sng" dirty="0" smtClean="0">
                <a:solidFill>
                  <a:schemeClr val="accent1"/>
                </a:solidFill>
              </a:rPr>
              <a:t>7:</a:t>
            </a:r>
            <a:endParaRPr sz="5000" u="sng" dirty="0">
              <a:solidFill>
                <a:schemeClr val="accent1"/>
              </a:solidFill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994950" y="1745150"/>
            <a:ext cx="2589078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5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Once you find the book </a:t>
            </a:r>
            <a:r>
              <a:rPr lang="en-US" sz="25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you need, </a:t>
            </a:r>
            <a:r>
              <a:rPr lang="en-US" sz="2500" b="1" dirty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click on the book </a:t>
            </a:r>
            <a:r>
              <a:rPr lang="en-US" sz="2500" b="1" dirty="0" smtClean="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title</a:t>
            </a:r>
            <a:endParaRPr lang="en-US" sz="2500" b="1" dirty="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028" y="1745150"/>
            <a:ext cx="5028718" cy="2601924"/>
          </a:xfrm>
          <a:prstGeom prst="rect">
            <a:avLst/>
          </a:prstGeom>
        </p:spPr>
      </p:pic>
      <p:sp>
        <p:nvSpPr>
          <p:cNvPr id="129" name="Google Shape;129;p20"/>
          <p:cNvSpPr/>
          <p:nvPr/>
        </p:nvSpPr>
        <p:spPr>
          <a:xfrm rot="1825906">
            <a:off x="3988233" y="2475925"/>
            <a:ext cx="903236" cy="3666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andra template">
  <a:themeElements>
    <a:clrScheme name="Custom 347">
      <a:dk1>
        <a:srgbClr val="24283B"/>
      </a:dk1>
      <a:lt1>
        <a:srgbClr val="FFFFFF"/>
      </a:lt1>
      <a:dk2>
        <a:srgbClr val="80828B"/>
      </a:dk2>
      <a:lt2>
        <a:srgbClr val="EAECF0"/>
      </a:lt2>
      <a:accent1>
        <a:srgbClr val="FFCE00"/>
      </a:accent1>
      <a:accent2>
        <a:srgbClr val="FFF14C"/>
      </a:accent2>
      <a:accent3>
        <a:srgbClr val="9FE2D0"/>
      </a:accent3>
      <a:accent4>
        <a:srgbClr val="1AB6D1"/>
      </a:accent4>
      <a:accent5>
        <a:srgbClr val="0784B1"/>
      </a:accent5>
      <a:accent6>
        <a:srgbClr val="EE7673"/>
      </a:accent6>
      <a:hlink>
        <a:srgbClr val="3180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479</Words>
  <Application>Microsoft Office PowerPoint</Application>
  <PresentationFormat>On-screen Show (16:9)</PresentationFormat>
  <Paragraphs>51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Red Hat Display</vt:lpstr>
      <vt:lpstr>Red Hat Text</vt:lpstr>
      <vt:lpstr>Arial</vt:lpstr>
      <vt:lpstr>Timandra template</vt:lpstr>
      <vt:lpstr>FYI Book Request  Lending Library Program</vt:lpstr>
      <vt:lpstr>Step 1:</vt:lpstr>
      <vt:lpstr>Step 2:</vt:lpstr>
      <vt:lpstr>Step 3:</vt:lpstr>
      <vt:lpstr>Step 4:</vt:lpstr>
      <vt:lpstr>Step 5:</vt:lpstr>
      <vt:lpstr>Step 5a:</vt:lpstr>
      <vt:lpstr>Step 6:</vt:lpstr>
      <vt:lpstr>Step 7:</vt:lpstr>
      <vt:lpstr>Step 7a:</vt:lpstr>
      <vt:lpstr>PowerPoint Presentation</vt:lpstr>
      <vt:lpstr>PowerPoint Presentation</vt:lpstr>
      <vt:lpstr>Step 9:</vt:lpstr>
      <vt:lpstr>Step 9a:</vt:lpstr>
      <vt:lpstr>Step 9b:</vt:lpstr>
      <vt:lpstr>Step 9c:</vt:lpstr>
      <vt:lpstr>Step 10 (request confirmed):</vt:lpstr>
      <vt:lpstr>Step 11 (no digital request form):</vt:lpstr>
      <vt:lpstr>Reminder:</vt:lpstr>
      <vt:lpstr>If you have any questions, comments, or concerns please feel free to reach out to the FYI via email at: fyi@mendocino.edu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FYI Book Request  Lending Library Program</dc:title>
  <dc:creator>Brenda Estrada</dc:creator>
  <cp:lastModifiedBy>Monica Flores</cp:lastModifiedBy>
  <cp:revision>8</cp:revision>
  <dcterms:modified xsi:type="dcterms:W3CDTF">2022-01-08T04:52:32Z</dcterms:modified>
</cp:coreProperties>
</file>