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977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C487C17-BD61-46E2-8AB3-1743695B738D}"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41869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2765253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4224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2201290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96909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2501673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3338585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137099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383998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487C17-BD61-46E2-8AB3-1743695B738D}"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281050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487C17-BD61-46E2-8AB3-1743695B738D}"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215189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487C17-BD61-46E2-8AB3-1743695B738D}"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217336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487C17-BD61-46E2-8AB3-1743695B738D}"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67566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87C17-BD61-46E2-8AB3-1743695B738D}"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402798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487C17-BD61-46E2-8AB3-1743695B738D}"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95704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487C17-BD61-46E2-8AB3-1743695B738D}"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8F9D8-50E5-4A2B-8DDD-E7E22308F229}" type="slidenum">
              <a:rPr lang="en-US" smtClean="0"/>
              <a:t>‹#›</a:t>
            </a:fld>
            <a:endParaRPr lang="en-US"/>
          </a:p>
        </p:txBody>
      </p:sp>
    </p:spTree>
    <p:extLst>
      <p:ext uri="{BB962C8B-B14F-4D97-AF65-F5344CB8AC3E}">
        <p14:creationId xmlns:p14="http://schemas.microsoft.com/office/powerpoint/2010/main" val="3478296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C487C17-BD61-46E2-8AB3-1743695B738D}" type="datetimeFigureOut">
              <a:rPr lang="en-US" smtClean="0"/>
              <a:t>5/14/2019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9F8F9D8-50E5-4A2B-8DDD-E7E22308F229}" type="slidenum">
              <a:rPr lang="en-US" smtClean="0"/>
              <a:t>‹#›</a:t>
            </a:fld>
            <a:endParaRPr lang="en-US"/>
          </a:p>
        </p:txBody>
      </p:sp>
    </p:spTree>
    <p:extLst>
      <p:ext uri="{BB962C8B-B14F-4D97-AF65-F5344CB8AC3E}">
        <p14:creationId xmlns:p14="http://schemas.microsoft.com/office/powerpoint/2010/main" val="296271428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328" y="372010"/>
            <a:ext cx="11116887" cy="6275905"/>
          </a:xfrm>
          <a:prstGeom prst="rect">
            <a:avLst/>
          </a:prstGeom>
        </p:spPr>
      </p:pic>
    </p:spTree>
    <p:extLst>
      <p:ext uri="{BB962C8B-B14F-4D97-AF65-F5344CB8AC3E}">
        <p14:creationId xmlns:p14="http://schemas.microsoft.com/office/powerpoint/2010/main" val="92699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5177969" cy="2946748"/>
          </a:xfrm>
        </p:spPr>
        <p:txBody>
          <a:bodyPr>
            <a:normAutofit fontScale="77500" lnSpcReduction="20000"/>
          </a:bodyPr>
          <a:lstStyle/>
          <a:p>
            <a:pPr marL="0" indent="0">
              <a:buNone/>
            </a:pPr>
            <a:r>
              <a:rPr lang="en-US" b="1" dirty="0" smtClean="0"/>
              <a:t>English 200</a:t>
            </a:r>
          </a:p>
          <a:p>
            <a:pPr marL="0" indent="0">
              <a:buNone/>
            </a:pPr>
            <a:r>
              <a:rPr lang="en-US" dirty="0" smtClean="0"/>
              <a:t>This </a:t>
            </a:r>
            <a:r>
              <a:rPr lang="en-US" dirty="0"/>
              <a:t>course will fulfill the requirements of the first semester of freshman composition at </a:t>
            </a:r>
            <a:r>
              <a:rPr lang="en-US" dirty="0" smtClean="0"/>
              <a:t>the university </a:t>
            </a:r>
            <a:r>
              <a:rPr lang="en-US" dirty="0"/>
              <a:t>level. All sections are both writing and reading intensive. Topics covered include </a:t>
            </a:r>
            <a:r>
              <a:rPr lang="en-US" dirty="0" smtClean="0"/>
              <a:t>thesis development </a:t>
            </a:r>
            <a:r>
              <a:rPr lang="en-US" dirty="0"/>
              <a:t>and support, writing essays in various rhetorical modes, close reading, </a:t>
            </a:r>
            <a:r>
              <a:rPr lang="en-US" dirty="0" smtClean="0"/>
              <a:t>and completion </a:t>
            </a:r>
            <a:r>
              <a:rPr lang="en-US" dirty="0"/>
              <a:t>of a thorough, properly cited research paper</a:t>
            </a:r>
            <a:r>
              <a:rPr lang="en-US" dirty="0" smtClean="0"/>
              <a:t>.</a:t>
            </a:r>
          </a:p>
          <a:p>
            <a:pPr>
              <a:buFont typeface="Arial" panose="020B0604020202020204" pitchFamily="34" charset="0"/>
              <a:buChar char="•"/>
            </a:pPr>
            <a:r>
              <a:rPr lang="en-US" dirty="0">
                <a:solidFill>
                  <a:schemeClr val="tx1"/>
                </a:solidFill>
              </a:rPr>
              <a:t>The standard </a:t>
            </a:r>
            <a:r>
              <a:rPr lang="en-US" dirty="0" smtClean="0">
                <a:solidFill>
                  <a:schemeClr val="tx1"/>
                </a:solidFill>
              </a:rPr>
              <a:t>expectation </a:t>
            </a:r>
            <a:r>
              <a:rPr lang="en-US" dirty="0">
                <a:solidFill>
                  <a:schemeClr val="tx1"/>
                </a:solidFill>
              </a:rPr>
              <a:t>for the course is a minimum of </a:t>
            </a:r>
            <a:r>
              <a:rPr lang="en-US" u="sng" dirty="0">
                <a:solidFill>
                  <a:schemeClr val="tx1"/>
                </a:solidFill>
              </a:rPr>
              <a:t>6,000</a:t>
            </a:r>
            <a:r>
              <a:rPr lang="en-US" dirty="0">
                <a:solidFill>
                  <a:schemeClr val="tx1"/>
                </a:solidFill>
              </a:rPr>
              <a:t> words of formal writing, distributed among no fewer than three revised essays, </a:t>
            </a:r>
            <a:r>
              <a:rPr lang="en-US" dirty="0" smtClean="0">
                <a:solidFill>
                  <a:schemeClr val="tx1"/>
                </a:solidFill>
              </a:rPr>
              <a:t>in-class timed </a:t>
            </a:r>
            <a:r>
              <a:rPr lang="en-US" dirty="0">
                <a:solidFill>
                  <a:schemeClr val="tx1"/>
                </a:solidFill>
              </a:rPr>
              <a:t>essays, plus a longer research paper. </a:t>
            </a:r>
            <a:endParaRPr lang="en-US" dirty="0"/>
          </a:p>
        </p:txBody>
      </p:sp>
      <p:sp>
        <p:nvSpPr>
          <p:cNvPr id="4" name="TextBox 3"/>
          <p:cNvSpPr txBox="1"/>
          <p:nvPr/>
        </p:nvSpPr>
        <p:spPr>
          <a:xfrm>
            <a:off x="6676373" y="839244"/>
            <a:ext cx="4742645" cy="3046988"/>
          </a:xfrm>
          <a:prstGeom prst="rect">
            <a:avLst/>
          </a:prstGeom>
          <a:noFill/>
        </p:spPr>
        <p:txBody>
          <a:bodyPr wrap="square" rtlCol="0">
            <a:spAutoFit/>
          </a:bodyPr>
          <a:lstStyle/>
          <a:p>
            <a:r>
              <a:rPr lang="en-US" sz="1600" b="1" dirty="0" smtClean="0">
                <a:solidFill>
                  <a:schemeClr val="bg1"/>
                </a:solidFill>
              </a:rPr>
              <a:t>English 85</a:t>
            </a:r>
          </a:p>
          <a:p>
            <a:r>
              <a:rPr lang="en-US" sz="1600" dirty="0">
                <a:solidFill>
                  <a:schemeClr val="bg1"/>
                </a:solidFill>
              </a:rPr>
              <a:t>This course will prepare students for transfer-level college writing. Students will review </a:t>
            </a:r>
            <a:r>
              <a:rPr lang="en-US" sz="1600" dirty="0" smtClean="0">
                <a:solidFill>
                  <a:schemeClr val="bg1"/>
                </a:solidFill>
              </a:rPr>
              <a:t>English fundamentals</a:t>
            </a:r>
            <a:r>
              <a:rPr lang="en-US" sz="1600" dirty="0">
                <a:solidFill>
                  <a:schemeClr val="bg1"/>
                </a:solidFill>
              </a:rPr>
              <a:t>, read and analyze professional essays, and write essays with an emphasis </a:t>
            </a:r>
            <a:r>
              <a:rPr lang="en-US" sz="1600" dirty="0" smtClean="0">
                <a:solidFill>
                  <a:schemeClr val="bg1"/>
                </a:solidFill>
              </a:rPr>
              <a:t>on exposition </a:t>
            </a:r>
            <a:r>
              <a:rPr lang="en-US" sz="1600" dirty="0">
                <a:solidFill>
                  <a:schemeClr val="bg1"/>
                </a:solidFill>
              </a:rPr>
              <a:t>and critical thinking and access student services</a:t>
            </a:r>
            <a:r>
              <a:rPr lang="en-US" sz="1600" dirty="0" smtClean="0">
                <a:solidFill>
                  <a:schemeClr val="bg1"/>
                </a:solidFill>
              </a:rPr>
              <a:t>.</a:t>
            </a:r>
          </a:p>
          <a:p>
            <a:pPr marL="285750" indent="-285750">
              <a:buFont typeface="Arial" panose="020B0604020202020204" pitchFamily="34" charset="0"/>
              <a:buChar char="•"/>
            </a:pPr>
            <a:r>
              <a:rPr lang="en-US" sz="1600" b="1" dirty="0"/>
              <a:t>The standard expectation for the course is a minimum of </a:t>
            </a:r>
            <a:r>
              <a:rPr lang="en-US" sz="1600" b="1" u="sng" dirty="0"/>
              <a:t>4,000 </a:t>
            </a:r>
            <a:r>
              <a:rPr lang="en-US" sz="1600" b="1" dirty="0"/>
              <a:t>words of formal writing, distributed among no fewer than three revised </a:t>
            </a:r>
            <a:r>
              <a:rPr lang="en-US" sz="1600" b="1" dirty="0" smtClean="0"/>
              <a:t>essays, in-class </a:t>
            </a:r>
            <a:r>
              <a:rPr lang="en-US" sz="1600" b="1" dirty="0"/>
              <a:t>timed essays, plus a longer research paper.</a:t>
            </a:r>
            <a:endParaRPr lang="en-US" sz="1600" b="1" dirty="0">
              <a:solidFill>
                <a:schemeClr val="bg1"/>
              </a:solidFill>
            </a:endParaRPr>
          </a:p>
        </p:txBody>
      </p:sp>
      <p:sp>
        <p:nvSpPr>
          <p:cNvPr id="5" name="TextBox 4"/>
          <p:cNvSpPr txBox="1"/>
          <p:nvPr/>
        </p:nvSpPr>
        <p:spPr>
          <a:xfrm>
            <a:off x="684212" y="3886232"/>
            <a:ext cx="10734806" cy="2062103"/>
          </a:xfrm>
          <a:prstGeom prst="rect">
            <a:avLst/>
          </a:prstGeom>
          <a:noFill/>
        </p:spPr>
        <p:txBody>
          <a:bodyPr wrap="square" rtlCol="0">
            <a:spAutoFit/>
          </a:bodyPr>
          <a:lstStyle/>
          <a:p>
            <a:r>
              <a:rPr lang="en-US" sz="1600" b="1" dirty="0" smtClean="0">
                <a:solidFill>
                  <a:schemeClr val="bg1"/>
                </a:solidFill>
              </a:rPr>
              <a:t>ESL 13</a:t>
            </a:r>
          </a:p>
          <a:p>
            <a:r>
              <a:rPr lang="en-US" sz="1600" dirty="0" smtClean="0">
                <a:solidFill>
                  <a:schemeClr val="bg1"/>
                </a:solidFill>
              </a:rPr>
              <a:t>This </a:t>
            </a:r>
            <a:r>
              <a:rPr lang="en-US" sz="1600" dirty="0">
                <a:solidFill>
                  <a:schemeClr val="bg1"/>
                </a:solidFill>
              </a:rPr>
              <a:t>course will prepare multilingual students for ENG 85 coursework. This course focuses on the development of engaged reading, critical thinking, and the development of writing skills through participation in the academic writing process. This course will focus on common challenges and themes with particular relevance for multilingual writers, with specific focus on 2nd language acquisition and the brain, language and society, and grammatical error patterns which may interfere with meaning</a:t>
            </a:r>
            <a:r>
              <a:rPr lang="en-US" sz="1600" dirty="0" smtClean="0">
                <a:solidFill>
                  <a:schemeClr val="bg1"/>
                </a:solidFill>
              </a:rPr>
              <a:t>.</a:t>
            </a:r>
          </a:p>
          <a:p>
            <a:pPr marL="285750" indent="-285750">
              <a:buFont typeface="Arial" panose="020B0604020202020204" pitchFamily="34" charset="0"/>
              <a:buChar char="•"/>
            </a:pPr>
            <a:r>
              <a:rPr lang="en-US" sz="1600" dirty="0" smtClean="0"/>
              <a:t>The </a:t>
            </a:r>
            <a:r>
              <a:rPr lang="en-US" sz="1600" dirty="0"/>
              <a:t>standard expectation for the course is a minimum of </a:t>
            </a:r>
            <a:r>
              <a:rPr lang="en-US" sz="1600" u="sng" dirty="0"/>
              <a:t>3,000</a:t>
            </a:r>
            <a:r>
              <a:rPr lang="en-US" sz="1600" dirty="0"/>
              <a:t> words of writing, distributed among shorter writings, essays, and a research project.</a:t>
            </a:r>
          </a:p>
        </p:txBody>
      </p:sp>
    </p:spTree>
    <p:extLst>
      <p:ext uri="{BB962C8B-B14F-4D97-AF65-F5344CB8AC3E}">
        <p14:creationId xmlns:p14="http://schemas.microsoft.com/office/powerpoint/2010/main" val="9189280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12</TotalTime>
  <Words>276</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Slice</vt:lpstr>
      <vt:lpstr>PowerPoint Presentation</vt:lpstr>
      <vt:lpstr>PowerPoint Presentation</vt:lpstr>
    </vt:vector>
  </TitlesOfParts>
  <Company>Mendocino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Ginny Buccelli</dc:creator>
  <cp:lastModifiedBy>Sarah Walsh</cp:lastModifiedBy>
  <cp:revision>4</cp:revision>
  <dcterms:created xsi:type="dcterms:W3CDTF">2019-04-30T16:27:18Z</dcterms:created>
  <dcterms:modified xsi:type="dcterms:W3CDTF">2019-05-15T00:07:36Z</dcterms:modified>
</cp:coreProperties>
</file>