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1"/>
  </p:notesMasterIdLst>
  <p:sldIdLst>
    <p:sldId id="256" r:id="rId2"/>
    <p:sldId id="271" r:id="rId3"/>
    <p:sldId id="305" r:id="rId4"/>
    <p:sldId id="304" r:id="rId5"/>
    <p:sldId id="308" r:id="rId6"/>
    <p:sldId id="259" r:id="rId7"/>
    <p:sldId id="325" r:id="rId8"/>
    <p:sldId id="261" r:id="rId9"/>
    <p:sldId id="262" r:id="rId10"/>
    <p:sldId id="265" r:id="rId11"/>
    <p:sldId id="266" r:id="rId12"/>
    <p:sldId id="267" r:id="rId13"/>
    <p:sldId id="268" r:id="rId14"/>
    <p:sldId id="326" r:id="rId15"/>
    <p:sldId id="322" r:id="rId16"/>
    <p:sldId id="323" r:id="rId17"/>
    <p:sldId id="327" r:id="rId18"/>
    <p:sldId id="328" r:id="rId19"/>
    <p:sldId id="341" r:id="rId20"/>
    <p:sldId id="342" r:id="rId21"/>
    <p:sldId id="343" r:id="rId22"/>
    <p:sldId id="306" r:id="rId23"/>
    <p:sldId id="307" r:id="rId24"/>
    <p:sldId id="321" r:id="rId25"/>
    <p:sldId id="320" r:id="rId26"/>
    <p:sldId id="334" r:id="rId27"/>
    <p:sldId id="319" r:id="rId28"/>
    <p:sldId id="313" r:id="rId29"/>
    <p:sldId id="312" r:id="rId30"/>
    <p:sldId id="309" r:id="rId31"/>
    <p:sldId id="280" r:id="rId32"/>
    <p:sldId id="282" r:id="rId33"/>
    <p:sldId id="340" r:id="rId34"/>
    <p:sldId id="314" r:id="rId35"/>
    <p:sldId id="315" r:id="rId36"/>
    <p:sldId id="316" r:id="rId37"/>
    <p:sldId id="317" r:id="rId38"/>
    <p:sldId id="318" r:id="rId39"/>
    <p:sldId id="311" r:id="rId40"/>
    <p:sldId id="273" r:id="rId41"/>
    <p:sldId id="274" r:id="rId42"/>
    <p:sldId id="288" r:id="rId43"/>
    <p:sldId id="324" r:id="rId44"/>
    <p:sldId id="331" r:id="rId45"/>
    <p:sldId id="332" r:id="rId46"/>
    <p:sldId id="337" r:id="rId47"/>
    <p:sldId id="338" r:id="rId48"/>
    <p:sldId id="344" r:id="rId49"/>
    <p:sldId id="346" r:id="rId50"/>
    <p:sldId id="295" r:id="rId51"/>
    <p:sldId id="345" r:id="rId52"/>
    <p:sldId id="297" r:id="rId53"/>
    <p:sldId id="298" r:id="rId54"/>
    <p:sldId id="348" r:id="rId55"/>
    <p:sldId id="347" r:id="rId56"/>
    <p:sldId id="300" r:id="rId57"/>
    <p:sldId id="349" r:id="rId58"/>
    <p:sldId id="301" r:id="rId59"/>
    <p:sldId id="350" r:id="rId60"/>
  </p:sldIdLst>
  <p:sldSz cx="9144000" cy="5143500" type="screen16x9"/>
  <p:notesSz cx="6858000" cy="9144000"/>
  <p:embeddedFontLst>
    <p:embeddedFont>
      <p:font typeface="Calibri" panose="020F0502020204030204" pitchFamily="34" charset="0"/>
      <p:regular r:id="rId62"/>
      <p:bold r:id="rId63"/>
      <p:italic r:id="rId64"/>
      <p:boldItalic r:id="rId65"/>
    </p:embeddedFont>
    <p:embeddedFont>
      <p:font typeface="Century Gothic" panose="020B0502020202020204" pitchFamily="34" charset="0"/>
      <p:regular r:id="rId66"/>
      <p:bold r:id="rId67"/>
      <p:italic r:id="rId68"/>
      <p:boldItalic r:id="rId69"/>
    </p:embeddedFont>
    <p:embeddedFont>
      <p:font typeface="Calibri Light" panose="020F0302020204030204" pitchFamily="34" charset="0"/>
      <p:regular r:id="rId70"/>
      <p:italic r:id="rId71"/>
    </p:embeddedFont>
    <p:embeddedFont>
      <p:font typeface="Open Sans" panose="020B0604020202020204" charset="0"/>
      <p:regular r:id="rId72"/>
      <p:bold r:id="rId73"/>
      <p:italic r:id="rId74"/>
      <p:boldItalic r:id="rId75"/>
    </p:embeddedFont>
    <p:embeddedFont>
      <p:font typeface="ＭＳ Ｐゴシック" panose="020B0600070205080204" pitchFamily="34" charset="-128"/>
      <p:regular r:id="rId76"/>
    </p:embeddedFont>
    <p:embeddedFont>
      <p:font typeface="Economica" panose="020B0604020202020204"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4" autoAdjust="0"/>
    <p:restoredTop sz="94660"/>
  </p:normalViewPr>
  <p:slideViewPr>
    <p:cSldViewPr snapToGrid="0">
      <p:cViewPr varScale="1">
        <p:scale>
          <a:sx n="152" d="100"/>
          <a:sy n="152" d="100"/>
        </p:scale>
        <p:origin x="504"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notesMaster" Target="notesMasters/notesMaster1.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5.fntdata"/></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43264" units="1/cm"/>
          <inkml:channelProperty channel="Y" name="resolution" value="36.48649" units="1/cm"/>
          <inkml:channelProperty channel="T" name="resolution" value="1" units="1/dev"/>
        </inkml:channelProperties>
      </inkml:inkSource>
      <inkml:timestamp xml:id="ts0" timeString="2021-04-11T00:35:11.249"/>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34 0,'28'0'204,"0"0"-189,-1 0-15,1 0 16,0 0-16,-1 0 15,1 0 1,-1 0 0,1 0-16,0 0 15,27 0 1,-28 0 0,1 0 15,0 0 156,-1 0-171,28 0-16,1 0 16,-29 0-1,1 0-15,-1 0 16,1 0 46,0 0-30,27 0-32,0 0 15,-27 0 1,-1 0-16,29 0 15,-29 0-15,1 0 16,-1 0 0,1 0 31,27 0-16,-27 0-16,-1 0 110,2 0-109,-1 0 0,-1 0-1,1 0-15,-1 0 16,1 0 0,27 0-16,-27 0 78,0 0-16,-1 0-46,28 0-16,-27 0 15,27 0-15,-27 0 16,-1 0-16,1 0 16,0 0 31,-1 0 15,1 0-31,27 0-31,-27 0 32,27 0-17,-28 0 1,1 0-1,0 0-15,-1 0 32,1 0 15,27 0-32,-27 0-15,27 0 16,-27 0-16,-1 0 15,1 0-15,-1 0 16,29 0 15,-29 0-15,1 0 0,-1 0-1,1 0 1,0 0-1,-1 0 1,1 0 0,-1 0-16,29 0 15,-29 0 1,1 0 15,0 0 0,-1 0-15,1 0 0,-1 0-16,1 0 15,0 0 1,-1 0-16,1 0 16,-1 0-1,1 0 1,0 0-16,27 0 15,-28 0 1,1 0 0,0 0-1,-1 0 1,1 0 31,-1 0-16,29 0-15,-29 0-1,1 0 1,0 0-16,-1 28 16,1-28 15,-1 0-16,1 0 1,0 0 31,28 0-47,-29 0 16,1 0-16,0 0 31,-1 0 0,1 0-15,-1 0 31,1 0-1,0 0-30,54 0-16,-54 0 16,0 0-16,-1 0 15,56 0-15,-55 0 16,-1 0 0,29 0-1,-29 0 1,1 0-1,-1 0 64,1 0-48,0 0-31,-1 0 31,1 0-15,-1 0 15,1 0-15,0 0 15,-1 27-16,1-27 17,-1 0-1,-27 28 16,28-28-32,0 0 1,-1 0-16,1 0 250,0 0-234,-1 0 77,1 0 79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81cb5b2a7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81cb5b2a7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81cb5b2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81cb5b2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829cb1ab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829cb1ab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502522e64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502522e64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502522e6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502522e6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829cb1ab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829cb1ab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1129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502522e6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502522e6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8005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502522e6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502522e6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4663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829cb1ab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829cb1ab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264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502522e6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502522e6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862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502522e6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502522e6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54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829cb1ab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829cb1ab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502522e6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502522e6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7113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829cb1ab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829cb1ab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036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92081ae6d56a01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92081ae6d56a01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451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92081ae6d56a01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92081ae6d56a01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7273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92081ae6d56a01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92081ae6d56a01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6478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47e366054ce546d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47e366054ce546d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92081ae6d56a01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92081ae6d56a01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92081ae6d56a01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92081ae6d56a01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409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4B840080-0D40-4F3A-859D-CFFDB210CA55}"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321808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3921D7AF-39F5-46FF-ABD6-A46A2DC5DC51}"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2938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502522e6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502522e6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241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3F117995-F4C3-4A7A-98DA-44A9E67EE585}"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908072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C30ECC8-200D-4609-A615-E94ABB997DDD}"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684356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spcBef>
                <a:spcPct val="0"/>
              </a:spcBef>
            </a:pPr>
            <a:r>
              <a:rPr lang="en-US" altLang="en-US">
                <a:ea typeface="ＭＳ Ｐゴシック" panose="020B0600070205080204" pitchFamily="34" charset="-128"/>
              </a:rPr>
              <a:t>BREAK FOR QUESTIONS…..</a:t>
            </a:r>
          </a:p>
        </p:txBody>
      </p:sp>
      <p:sp>
        <p:nvSpPr>
          <p:cNvPr id="2242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AF22C5-0B70-441D-8679-C35720873C6C}" type="slidenum">
              <a:rPr lang="en-US" altLang="en-US" smtClean="0">
                <a:solidFill>
                  <a:srgbClr val="000000"/>
                </a:solidFill>
                <a:latin typeface="Arial" panose="020B0604020202020204" pitchFamily="34" charset="0"/>
              </a:rPr>
              <a:pPr fontAlgn="base">
                <a:spcBef>
                  <a:spcPct val="0"/>
                </a:spcBef>
                <a:spcAft>
                  <a:spcPct val="0"/>
                </a:spcAft>
              </a:pPr>
              <a:t>38</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494611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92081ae6d56a01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92081ae6d56a01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0574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81cb5b2a7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81cb5b2a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81cb5b2a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81cb5b2a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92081ae6d56a01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92081ae6d56a01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829cb1ab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829cb1ab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4155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829cb1ab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829cb1ab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6311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37ec7e0a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37ec7e0a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665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502522e6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502522e6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4829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37ec7e0a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37ec7e0a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7213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37ec7e0a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37ec7e0a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0167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37ec7e0a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37ec7e0a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37ec7e0a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37ec7e0a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645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829cb1ab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829cb1ab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5689fef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85689fef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5689fef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85689fef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0996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1cb5b2a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1cb5b2a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085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1cb5b2a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1cb5b2a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1cb5b2a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1cb5b2a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10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502522e6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502522e6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1092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85678b47c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85678b47c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85678b47c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85678b47c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550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502522e6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502522e6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829cb1ab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829cb1ab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749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81cb5b2a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81cb5b2a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81cb5b2a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81cb5b2a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50418-1154-4601-89E5-2C1EAFFC6BE6}"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AD5974-CC91-4EAC-A15C-EBC7C158165B}" type="slidenum">
              <a:rPr lang="en-US" smtClean="0"/>
              <a:t>‹#›</a:t>
            </a:fld>
            <a:endParaRPr lang="en-US"/>
          </a:p>
        </p:txBody>
      </p:sp>
    </p:spTree>
    <p:extLst>
      <p:ext uri="{BB962C8B-B14F-4D97-AF65-F5344CB8AC3E}">
        <p14:creationId xmlns:p14="http://schemas.microsoft.com/office/powerpoint/2010/main" val="365860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w Logo_Content_2">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57226" y="1107281"/>
            <a:ext cx="7658099" cy="2943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719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poturica@mendocino.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centerforyouthwellness.org/wp-content/themes/cyw/build/img/building-a-movement/hidden-crisis.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edsource.org/2018/california-rural-education-network-launches-to-help-isolated-teachers-share-resources/60308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enterforyouthwellness.org/wp-content/themes/cyw/build/img/building-a-movement/hidden-crisis.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developingchild.harvard.edu/science/key-concepts/toxic-stres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niroga.org/education/research/frank-bose_summary_2studies.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mailto:ryoung@mendocino.edu" TargetMode="External"/><Relationship Id="rId5" Type="http://schemas.openxmlformats.org/officeDocument/2006/relationships/hyperlink" Target="mailto:jlawyer@mendocino.edu" TargetMode="Externa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hyperlink" Target="https://cscce.berkeley.edu/mentoring-and-coaching-distinctions-in-practic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cscce.berkeley.edu/mentoring-and-coaching-distinctions-in-practice/"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freepik.com/free-photos-vectors/diploma-roll"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jJguC12YzMAhVGGx4KHW1HC_kQjRwIBw&amp;url=http://www.123rf.com/photo_866076_windows-cleaners-with-buckets-and-ladders.html&amp;bvm=bv.119408272,d.dmo&amp;psig=AFQjCNFEWpX8Mj5UZ6cSZFIsy23ODZMGrg&amp;ust=1460674128649231" TargetMode="External"/><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hyperlink" Target="http://www.freepik.com/free-photos-vectors/diploma-roll" TargetMode="Externa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jJguC12YzMAhVGGx4KHW1HC_kQjRwIBw&amp;url=http://www.123rf.com/photo_866076_windows-cleaners-with-buckets-and-ladders.html&amp;bvm=bv.119408272,d.dmo&amp;psig=AFQjCNFEWpX8Mj5UZ6cSZFIsy23ODZMGrg&amp;ust=1460674128649231" TargetMode="External"/><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hyperlink" Target="http://www.freepik.com/free-photos-vectors/diploma-roll" TargetMode="Externa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jJguC12YzMAhVGGx4KHW1HC_kQjRwIBw&amp;url=http://www.123rf.com/photo_866076_windows-cleaners-with-buckets-and-ladders.html&amp;bvm=bv.119408272,d.dmo&amp;psig=AFQjCNFEWpX8Mj5UZ6cSZFIsy23ODZMGrg&amp;ust=1460674128649231" TargetMode="External"/><Relationship Id="rId7"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hyperlink" Target="http://www.freepik.com/free-photos-vectors/diploma-roll" TargetMode="Externa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edsource.org/2019/lost-days-chronic-absenteeism-in-rural-california-video/613080"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www.acesconnection.com/g/butte-county-ca-aces-connection"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s://edsource.org/2018/california-rural-education-network-launches-to-help-isolated-teachers-share-resources/603083"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ted.com/talks/victor_rios_help_for_kids_the_education_system_ignores/up-next?language=en"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www.mendocinocounty.org/home/showpublisheddocument?id=39480"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www.mendocinocounty.org/community/mental-health-oversight-committee/projects"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3" Type="http://schemas.openxmlformats.org/officeDocument/2006/relationships/hyperlink" Target="https://www.mendocinocounty.org/home/showpublisheddocument?id=2486"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mcgourtyg@mendocinocounty.org" TargetMode="External"/><Relationship Id="rId7" Type="http://schemas.openxmlformats.org/officeDocument/2006/relationships/hyperlink" Target="mailto:williamst@mendocinocounty.org" TargetMode="External"/><Relationship Id="rId2" Type="http://schemas.openxmlformats.org/officeDocument/2006/relationships/hyperlink" Target="mailto:BOS@mendocinocounty.org" TargetMode="External"/><Relationship Id="rId1" Type="http://schemas.openxmlformats.org/officeDocument/2006/relationships/slideLayout" Target="../slideLayouts/slideLayout3.xml"/><Relationship Id="rId6" Type="http://schemas.openxmlformats.org/officeDocument/2006/relationships/hyperlink" Target="mailto:gjerde@mendocinocounty.org" TargetMode="External"/><Relationship Id="rId5" Type="http://schemas.openxmlformats.org/officeDocument/2006/relationships/hyperlink" Target="mailto:haschakj@mendocinocounty.org" TargetMode="External"/><Relationship Id="rId4" Type="http://schemas.openxmlformats.org/officeDocument/2006/relationships/hyperlink" Target="mailto:mulherenm@mendocinocounty.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cccco.edu/-/media/CCCCO-Website/Files/Communications/vision-for-success/dei-call-to-action-update.pdf?la=en&amp;hash=43095848EF5C578AE9EC842BC5385D3680B8944B"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hyperlink" Target="https://www.cccco.edu/-/media/CCCCO-Website/Files/Communications/vision-for-success/dei-call-to-action-update.pdf?la=en&amp;hash=43095848EF5C578AE9EC842BC5385D3680B8944B"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violenceprevention/childabuseandneglect/acestudy/index.html"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hyperlink" Target="https://www.caruraled.net/" TargetMode="External"/><Relationship Id="rId4" Type="http://schemas.openxmlformats.org/officeDocument/2006/relationships/hyperlink" Target="https://www.acesconnection.com/g/butte-county-ca-aces-connec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mydigitalchalkboard.org/portal/default/Group/Viewer/GroupView?action=2&amp;gid=6955"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hyperlink" Target="http://www.healthymendocino.org/index.php?module=Tiles&amp;controller=index&amp;action=display&amp;id=110284768957532539" TargetMode="External"/><Relationship Id="rId4" Type="http://schemas.openxmlformats.org/officeDocument/2006/relationships/hyperlink" Target="https://drive.google.com/file/d/11hzz9x2pdQvEKrl531jm81ZsQexuAyT5/view"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academicpedsjnl.net/article/S1876-2859(16)30552-6/fulltext"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hyperlink" Target="https://www.niroga.org/education/research/frank-bose_summary_2studies.pdf" TargetMode="External"/><Relationship Id="rId4" Type="http://schemas.openxmlformats.org/officeDocument/2006/relationships/hyperlink" Target="http://dx.doi.org/10.1037/trm0000170"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centerforyouthwellness.org/wp-content/themes/cyw/build/img/building-a-movement/hidden-crisis.pdf"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hyperlink" Target="https://www.mendocinocounty.org/home/showpublisheddocument?id=2486" TargetMode="External"/><Relationship Id="rId4" Type="http://schemas.openxmlformats.org/officeDocument/2006/relationships/hyperlink" Target="https://edsource.org/2019/the-long-road-to-college-from-californias-small-towns/621428"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edsource.org/2019/lost-days-chronic-absenteeism-in-rural-california-video/613080"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hyperlink" Target="https://edsource.org/2018/california-rural-education-network-launches-to-help-isolated-teachers-share-resources/603083" TargetMode="External"/><Relationship Id="rId5" Type="http://schemas.openxmlformats.org/officeDocument/2006/relationships/hyperlink" Target="http://www.ted.com/talks/victor_rios_help_for_kids_the_education_system_ignores/up-next?language=en" TargetMode="External"/><Relationship Id="rId4" Type="http://schemas.openxmlformats.org/officeDocument/2006/relationships/hyperlink" Target="https://www.cccco.edu/-/media/CCCCO-Website/Files/Communications/vision-for-success/dei-call-to-action-update.pdf?la=en&amp;hash=43095848EF5C578AE9EC842BC5385D3680B8944B"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oag.ca.gov/sites/all/files/agweb/pdfs/gambling/rural-areas.pdf"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hyperlink" Target="https://www.documentcloud.org/documents/4955373-Why-Rural-Matters-2015-16.html#document/p117" TargetMode="External"/><Relationship Id="rId5" Type="http://schemas.openxmlformats.org/officeDocument/2006/relationships/hyperlink" Target="http://www.childtrends.org/publications/prevalence-adverse-childhood-experiences-nationally-state-race-ethnicity" TargetMode="External"/><Relationship Id="rId4" Type="http://schemas.openxmlformats.org/officeDocument/2006/relationships/hyperlink" Target="http://med.stanford.edu/ruralhealth/health-pros/factsheets.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redwoodcommunityservices.org/msbes.%20Accessed%2016%20May%202020"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hyperlink" Target="https://cscce.berkeley.edu/mentoring-and-coaching-distinctions-in-practice/" TargetMode="External"/><Relationship Id="rId5" Type="http://schemas.openxmlformats.org/officeDocument/2006/relationships/hyperlink" Target="https://conversations.westchesterlibraries.org/what-is-resilience-in-a-community/" TargetMode="External"/><Relationship Id="rId4" Type="http://schemas.openxmlformats.org/officeDocument/2006/relationships/hyperlink" Target="https://www.apa.org/topics/traum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violenceprevention/childabuseandneglect/acestudy/index.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cdc.gov/violenceprevention/childabuseandneglect/acestudy/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319720" y="3184634"/>
            <a:ext cx="8520600" cy="80270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Caring Classrooms &amp; Communities: </a:t>
            </a:r>
            <a:endParaRPr b="1" dirty="0"/>
          </a:p>
          <a:p>
            <a:pPr marL="0" lvl="0" indent="0" algn="l" rtl="0">
              <a:spcBef>
                <a:spcPts val="0"/>
              </a:spcBef>
              <a:spcAft>
                <a:spcPts val="0"/>
              </a:spcAft>
              <a:buNone/>
            </a:pPr>
            <a:r>
              <a:rPr lang="en" b="1" dirty="0"/>
              <a:t>Supporting Mendocino County Students’ Mental Health Needs Now &amp; Beyond the Pandemic</a:t>
            </a:r>
            <a:br>
              <a:rPr lang="en" b="1" dirty="0"/>
            </a:br>
            <a:endParaRPr b="1" dirty="0"/>
          </a:p>
          <a:p>
            <a:pPr marL="0" lvl="0" indent="0" algn="l" rtl="0">
              <a:spcBef>
                <a:spcPts val="0"/>
              </a:spcBef>
              <a:spcAft>
                <a:spcPts val="0"/>
              </a:spcAft>
              <a:buClr>
                <a:schemeClr val="dk1"/>
              </a:buClr>
              <a:buSzPts val="1100"/>
              <a:buFont typeface="Arial"/>
              <a:buNone/>
            </a:pPr>
            <a:r>
              <a:rPr lang="en" sz="3200" dirty="0"/>
              <a:t>Vincent </a:t>
            </a:r>
            <a:r>
              <a:rPr lang="en" sz="3200" dirty="0" smtClean="0"/>
              <a:t>Poturica</a:t>
            </a:r>
            <a:br>
              <a:rPr lang="en" sz="3200" dirty="0" smtClean="0"/>
            </a:br>
            <a:r>
              <a:rPr lang="en" sz="3200" dirty="0" smtClean="0">
                <a:hlinkClick r:id="rId3"/>
              </a:rPr>
              <a:t>vpoturica@mendocino.edu</a:t>
            </a:r>
            <a:r>
              <a:rPr lang="en" sz="3200" dirty="0" smtClean="0"/>
              <a:t> </a:t>
            </a:r>
            <a:endParaRPr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74337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Connecting the Dots Between Trauma- and Rural-Related Equity Gaps</a:t>
            </a:r>
            <a:endParaRPr b="1" dirty="0"/>
          </a:p>
        </p:txBody>
      </p:sp>
      <p:sp>
        <p:nvSpPr>
          <p:cNvPr id="117" name="Google Shape;117;p22"/>
          <p:cNvSpPr txBox="1">
            <a:spLocks noGrp="1"/>
          </p:cNvSpPr>
          <p:nvPr>
            <p:ph type="body" idx="1"/>
          </p:nvPr>
        </p:nvSpPr>
        <p:spPr>
          <a:xfrm>
            <a:off x="311700" y="1637737"/>
            <a:ext cx="8520600" cy="3354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100" dirty="0">
                <a:solidFill>
                  <a:srgbClr val="000000"/>
                </a:solidFill>
                <a:highlight>
                  <a:schemeClr val="lt1"/>
                </a:highlight>
                <a:latin typeface="Economica"/>
                <a:ea typeface="Economica"/>
                <a:cs typeface="Economica"/>
                <a:sym typeface="Economica"/>
              </a:rPr>
              <a:t>“</a:t>
            </a:r>
            <a:r>
              <a:rPr lang="en" sz="2100" dirty="0">
                <a:solidFill>
                  <a:srgbClr val="000000"/>
                </a:solidFill>
                <a:highlight>
                  <a:srgbClr val="FFFFFF"/>
                </a:highlight>
                <a:latin typeface="Economica"/>
                <a:ea typeface="Economica"/>
                <a:cs typeface="Economica"/>
                <a:sym typeface="Economica"/>
              </a:rPr>
              <a:t>But experts on trauma say awareness is growing in rural California about the underlying challenges students—as well as rural staff and educators—face at home and how to best address them.</a:t>
            </a:r>
            <a:endParaRPr sz="2100" dirty="0">
              <a:solidFill>
                <a:srgbClr val="000000"/>
              </a:solidFill>
              <a:highlight>
                <a:srgbClr val="FFFFFF"/>
              </a:highlight>
              <a:latin typeface="Economica"/>
              <a:ea typeface="Economica"/>
              <a:cs typeface="Economica"/>
              <a:sym typeface="Economica"/>
            </a:endParaRPr>
          </a:p>
          <a:p>
            <a:pPr marL="0" lvl="0" indent="0" algn="l" rtl="0">
              <a:spcBef>
                <a:spcPts val="1200"/>
              </a:spcBef>
              <a:spcAft>
                <a:spcPts val="0"/>
              </a:spcAft>
              <a:buNone/>
            </a:pPr>
            <a:r>
              <a:rPr lang="en" sz="2100" dirty="0">
                <a:solidFill>
                  <a:srgbClr val="000000"/>
                </a:solidFill>
                <a:highlight>
                  <a:schemeClr val="lt1"/>
                </a:highlight>
                <a:latin typeface="Economica"/>
                <a:ea typeface="Economica"/>
                <a:cs typeface="Economica"/>
                <a:sym typeface="Economica"/>
              </a:rPr>
              <a:t>The turning point came after the San Francisco-based Center for Youth Wellness in 2014</a:t>
            </a:r>
            <a:r>
              <a:rPr lang="en" sz="2100" dirty="0">
                <a:solidFill>
                  <a:srgbClr val="333333"/>
                </a:solidFill>
                <a:highlight>
                  <a:schemeClr val="lt1"/>
                </a:highlight>
                <a:latin typeface="Economica"/>
                <a:ea typeface="Economica"/>
                <a:cs typeface="Economica"/>
                <a:sym typeface="Economica"/>
              </a:rPr>
              <a:t> </a:t>
            </a:r>
            <a:r>
              <a:rPr lang="en" sz="2100" u="sng" dirty="0">
                <a:solidFill>
                  <a:schemeClr val="accent5"/>
                </a:solidFill>
                <a:highlight>
                  <a:schemeClr val="lt1"/>
                </a:highlight>
                <a:latin typeface="Economica"/>
                <a:ea typeface="Economica"/>
                <a:cs typeface="Economica"/>
                <a:sym typeface="Economica"/>
                <a:hlinkClick r:id="rId3"/>
              </a:rPr>
              <a:t>conducted a survey</a:t>
            </a:r>
            <a:r>
              <a:rPr lang="en" sz="2100" dirty="0">
                <a:solidFill>
                  <a:srgbClr val="333333"/>
                </a:solidFill>
                <a:highlight>
                  <a:schemeClr val="lt1"/>
                </a:highlight>
                <a:latin typeface="Economica"/>
                <a:ea typeface="Economica"/>
                <a:cs typeface="Economica"/>
                <a:sym typeface="Economica"/>
              </a:rPr>
              <a:t> </a:t>
            </a:r>
            <a:r>
              <a:rPr lang="en" sz="2100" dirty="0">
                <a:solidFill>
                  <a:srgbClr val="000000"/>
                </a:solidFill>
                <a:highlight>
                  <a:schemeClr val="lt1"/>
                </a:highlight>
                <a:latin typeface="Economica"/>
                <a:ea typeface="Economica"/>
                <a:cs typeface="Economica"/>
                <a:sym typeface="Economica"/>
              </a:rPr>
              <a:t>across California to probe exposure to ‘adverse childhood experiences’ … </a:t>
            </a:r>
            <a:r>
              <a:rPr lang="en" sz="2100" dirty="0">
                <a:solidFill>
                  <a:srgbClr val="000000"/>
                </a:solidFill>
                <a:highlight>
                  <a:srgbClr val="FFFFFF"/>
                </a:highlight>
                <a:latin typeface="Economica"/>
                <a:ea typeface="Economica"/>
                <a:cs typeface="Economica"/>
                <a:sym typeface="Economica"/>
              </a:rPr>
              <a:t>validat[ing] what many county residents had </a:t>
            </a:r>
            <a:r>
              <a:rPr lang="en" sz="2100" dirty="0" smtClean="0">
                <a:solidFill>
                  <a:srgbClr val="000000"/>
                </a:solidFill>
                <a:highlight>
                  <a:srgbClr val="FFFFFF"/>
                </a:highlight>
                <a:latin typeface="Economica"/>
                <a:ea typeface="Economica"/>
                <a:cs typeface="Economica"/>
                <a:sym typeface="Economica"/>
              </a:rPr>
              <a:t>suspected.</a:t>
            </a:r>
            <a:r>
              <a:rPr lang="en" sz="2100" dirty="0" smtClean="0">
                <a:solidFill>
                  <a:srgbClr val="000000"/>
                </a:solidFill>
                <a:highlight>
                  <a:schemeClr val="lt1"/>
                </a:highlight>
                <a:latin typeface="Economica"/>
                <a:ea typeface="Economica"/>
                <a:cs typeface="Economica"/>
                <a:sym typeface="Economica"/>
              </a:rPr>
              <a:t>”</a:t>
            </a:r>
            <a:endParaRPr sz="2100" dirty="0">
              <a:solidFill>
                <a:srgbClr val="000000"/>
              </a:solidFill>
              <a:highlight>
                <a:schemeClr val="lt1"/>
              </a:highlight>
              <a:latin typeface="Economica"/>
              <a:ea typeface="Economica"/>
              <a:cs typeface="Economica"/>
              <a:sym typeface="Economica"/>
            </a:endParaRPr>
          </a:p>
          <a:p>
            <a:pPr marL="0" lvl="0" indent="0" algn="l" rtl="0">
              <a:spcBef>
                <a:spcPts val="1200"/>
              </a:spcBef>
              <a:spcAft>
                <a:spcPts val="0"/>
              </a:spcAft>
              <a:buNone/>
            </a:pPr>
            <a:endParaRPr sz="2100" dirty="0">
              <a:solidFill>
                <a:srgbClr val="000000"/>
              </a:solidFill>
              <a:highlight>
                <a:schemeClr val="lt1"/>
              </a:highlight>
              <a:latin typeface="Economica"/>
              <a:ea typeface="Economica"/>
              <a:cs typeface="Economica"/>
              <a:sym typeface="Economica"/>
            </a:endParaRPr>
          </a:p>
          <a:p>
            <a:pPr marL="457200" lvl="0" indent="-457200" algn="l" rtl="0">
              <a:spcBef>
                <a:spcPts val="1200"/>
              </a:spcBef>
              <a:spcAft>
                <a:spcPts val="1600"/>
              </a:spcAft>
              <a:buNone/>
            </a:pPr>
            <a:r>
              <a:rPr lang="en" sz="1200" dirty="0">
                <a:latin typeface="Economica"/>
                <a:ea typeface="Economica"/>
                <a:cs typeface="Economica"/>
                <a:sym typeface="Economica"/>
              </a:rPr>
              <a:t>Romney, Lee. “</a:t>
            </a:r>
            <a:r>
              <a:rPr lang="en" sz="1200" dirty="0">
                <a:highlight>
                  <a:schemeClr val="lt1"/>
                </a:highlight>
                <a:latin typeface="Economica"/>
                <a:ea typeface="Economica"/>
                <a:cs typeface="Economica"/>
                <a:sym typeface="Economica"/>
              </a:rPr>
              <a:t>California rural education network launches to help isolated teachers share resources</a:t>
            </a:r>
            <a:r>
              <a:rPr lang="en" sz="1200" dirty="0">
                <a:latin typeface="Economica"/>
                <a:ea typeface="Economica"/>
                <a:cs typeface="Economica"/>
                <a:sym typeface="Economica"/>
              </a:rPr>
              <a:t>.” </a:t>
            </a:r>
            <a:r>
              <a:rPr lang="en" sz="1200" i="1" dirty="0">
                <a:latin typeface="Economica"/>
                <a:ea typeface="Economica"/>
                <a:cs typeface="Economica"/>
                <a:sym typeface="Economica"/>
              </a:rPr>
              <a:t>EdSource</a:t>
            </a:r>
            <a:r>
              <a:rPr lang="en" sz="1200" dirty="0">
                <a:latin typeface="Economica"/>
                <a:ea typeface="Economica"/>
                <a:cs typeface="Economica"/>
                <a:sym typeface="Economica"/>
              </a:rPr>
              <a:t>, 7 Oct. 2018, </a:t>
            </a:r>
            <a:r>
              <a:rPr lang="en" sz="1200" u="sng" dirty="0">
                <a:solidFill>
                  <a:schemeClr val="accent5"/>
                </a:solidFill>
                <a:highlight>
                  <a:schemeClr val="lt1"/>
                </a:highlight>
                <a:latin typeface="Economica"/>
                <a:ea typeface="Economica"/>
                <a:cs typeface="Economica"/>
                <a:sym typeface="Economica"/>
                <a:hlinkClick r:id="rId4"/>
              </a:rPr>
              <a:t>edsource.org/2018/california-rural-education-network-launches-to-help-isolated-teachers-share-resources/603083</a:t>
            </a:r>
            <a:r>
              <a:rPr lang="en" sz="1200" dirty="0">
                <a:latin typeface="Economica"/>
                <a:ea typeface="Economica"/>
                <a:cs typeface="Economica"/>
                <a:sym typeface="Economica"/>
              </a:rPr>
              <a:t>. Accessed 15 Jan. 2020.</a:t>
            </a:r>
            <a:endParaRPr sz="1400" dirty="0">
              <a:solidFill>
                <a:srgbClr val="333333"/>
              </a:solidFill>
              <a:highlight>
                <a:schemeClr val="lt1"/>
              </a:highlight>
              <a:latin typeface="Economica"/>
              <a:ea typeface="Economica"/>
              <a:cs typeface="Economica"/>
              <a:sym typeface="Economic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412525" y="17404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b="1" dirty="0"/>
              <a:t>Out of 58 California counties, where do you think Mendo ranks in terms of residents with at least one ACE?</a:t>
            </a:r>
            <a:r>
              <a:rPr lang="en" b="1" dirty="0"/>
              <a:t> </a:t>
            </a:r>
            <a:endParaRP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4"/>
          <p:cNvPicPr preferRelativeResize="0"/>
          <p:nvPr/>
        </p:nvPicPr>
        <p:blipFill>
          <a:blip r:embed="rId3">
            <a:alphaModFix/>
          </a:blip>
          <a:stretch>
            <a:fillRect/>
          </a:stretch>
        </p:blipFill>
        <p:spPr>
          <a:xfrm>
            <a:off x="3308199" y="0"/>
            <a:ext cx="5663825" cy="5026047"/>
          </a:xfrm>
          <a:prstGeom prst="rect">
            <a:avLst/>
          </a:prstGeom>
          <a:noFill/>
          <a:ln>
            <a:noFill/>
          </a:ln>
        </p:spPr>
      </p:pic>
      <p:sp>
        <p:nvSpPr>
          <p:cNvPr id="128" name="Google Shape;128;p24"/>
          <p:cNvSpPr txBox="1"/>
          <p:nvPr/>
        </p:nvSpPr>
        <p:spPr>
          <a:xfrm>
            <a:off x="204700" y="414250"/>
            <a:ext cx="3103500" cy="174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4200" b="1">
                <a:solidFill>
                  <a:schemeClr val="dk1"/>
                </a:solidFill>
                <a:latin typeface="Economica"/>
                <a:ea typeface="Economica"/>
                <a:cs typeface="Economica"/>
                <a:sym typeface="Economica"/>
              </a:rPr>
              <a:t>California Counties with Highest Number of ACEs</a:t>
            </a:r>
            <a:endParaRPr sz="2300" b="1">
              <a:latin typeface="Open Sans"/>
              <a:ea typeface="Open Sans"/>
              <a:cs typeface="Open Sans"/>
              <a:sym typeface="Open Sans"/>
            </a:endParaRPr>
          </a:p>
        </p:txBody>
      </p:sp>
      <p:cxnSp>
        <p:nvCxnSpPr>
          <p:cNvPr id="129" name="Google Shape;129;p24"/>
          <p:cNvCxnSpPr/>
          <p:nvPr/>
        </p:nvCxnSpPr>
        <p:spPr>
          <a:xfrm rot="10800000" flipH="1">
            <a:off x="2878225" y="1350250"/>
            <a:ext cx="1092600" cy="7107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518950"/>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Clr>
                <a:schemeClr val="dk1"/>
              </a:buClr>
              <a:buSzPts val="1100"/>
              <a:buFont typeface="Arial"/>
              <a:buNone/>
            </a:pPr>
            <a:r>
              <a:rPr lang="en" sz="4100" b="1" dirty="0"/>
              <a:t>California Counties with Highest Number of ACEs</a:t>
            </a:r>
            <a:endParaRPr sz="5000" b="1" dirty="0"/>
          </a:p>
        </p:txBody>
      </p:sp>
      <p:sp>
        <p:nvSpPr>
          <p:cNvPr id="135" name="Google Shape;135;p25"/>
          <p:cNvSpPr txBox="1">
            <a:spLocks noGrp="1"/>
          </p:cNvSpPr>
          <p:nvPr>
            <p:ph type="body" idx="1"/>
          </p:nvPr>
        </p:nvSpPr>
        <p:spPr>
          <a:xfrm>
            <a:off x="311700" y="1284262"/>
            <a:ext cx="8672044" cy="3354000"/>
          </a:xfrm>
          <a:prstGeom prst="rect">
            <a:avLst/>
          </a:prstGeom>
        </p:spPr>
        <p:txBody>
          <a:bodyPr spcFirstLastPara="1" wrap="square" lIns="91425" tIns="91425" rIns="91425" bIns="91425" anchor="t" anchorCtr="0">
            <a:noAutofit/>
          </a:bodyPr>
          <a:lstStyle/>
          <a:p>
            <a:r>
              <a:rPr lang="en" sz="2800" dirty="0" smtClean="0">
                <a:latin typeface="Economica"/>
                <a:ea typeface="Economica"/>
                <a:cs typeface="Economica"/>
                <a:sym typeface="Economica"/>
              </a:rPr>
              <a:t>Butte </a:t>
            </a:r>
            <a:r>
              <a:rPr lang="en" sz="2800" dirty="0">
                <a:latin typeface="Economica"/>
                <a:ea typeface="Economica"/>
                <a:cs typeface="Economica"/>
                <a:sym typeface="Economica"/>
              </a:rPr>
              <a:t>County: 76.5% of residents have 1 or more </a:t>
            </a:r>
            <a:r>
              <a:rPr lang="en" sz="2800" dirty="0" smtClean="0">
                <a:latin typeface="Economica"/>
                <a:ea typeface="Economica"/>
                <a:cs typeface="Economica"/>
                <a:sym typeface="Economica"/>
              </a:rPr>
              <a:t>ACEs</a:t>
            </a:r>
            <a:endParaRPr lang="en" sz="2800" dirty="0">
              <a:latin typeface="Economica"/>
              <a:ea typeface="Economica"/>
              <a:cs typeface="Economica"/>
              <a:sym typeface="Economica"/>
            </a:endParaRPr>
          </a:p>
          <a:p>
            <a:r>
              <a:rPr lang="en" sz="2800" b="1" dirty="0" smtClean="0">
                <a:latin typeface="Economica"/>
                <a:ea typeface="Economica"/>
                <a:cs typeface="Economica"/>
                <a:sym typeface="Economica"/>
              </a:rPr>
              <a:t>Mendocino</a:t>
            </a:r>
            <a:r>
              <a:rPr lang="en" sz="2800" dirty="0" smtClean="0">
                <a:latin typeface="Economica"/>
                <a:ea typeface="Economica"/>
                <a:cs typeface="Economica"/>
                <a:sym typeface="Economica"/>
              </a:rPr>
              <a:t> </a:t>
            </a:r>
            <a:r>
              <a:rPr lang="en" sz="2800" dirty="0">
                <a:latin typeface="Economica"/>
                <a:ea typeface="Economica"/>
                <a:cs typeface="Economica"/>
                <a:sym typeface="Economica"/>
              </a:rPr>
              <a:t>&amp; Humboldt Counties: </a:t>
            </a:r>
            <a:r>
              <a:rPr lang="en" sz="2800" b="1" dirty="0">
                <a:latin typeface="Economica"/>
                <a:ea typeface="Economica"/>
                <a:cs typeface="Economica"/>
                <a:sym typeface="Economica"/>
              </a:rPr>
              <a:t>75.1% of residents have 1 or more ACEs</a:t>
            </a:r>
            <a:endParaRPr sz="2800" b="1" dirty="0">
              <a:latin typeface="Economica"/>
              <a:ea typeface="Economica"/>
              <a:cs typeface="Economica"/>
              <a:sym typeface="Economica"/>
            </a:endParaRPr>
          </a:p>
          <a:p>
            <a:pPr marL="0" lvl="0" indent="0" algn="l" rtl="0">
              <a:spcBef>
                <a:spcPts val="1600"/>
              </a:spcBef>
              <a:spcAft>
                <a:spcPts val="0"/>
              </a:spcAft>
              <a:buNone/>
            </a:pPr>
            <a:endParaRPr sz="2800" b="1" dirty="0">
              <a:latin typeface="Economica"/>
              <a:ea typeface="Economica"/>
              <a:cs typeface="Economica"/>
              <a:sym typeface="Economica"/>
            </a:endParaRPr>
          </a:p>
          <a:p>
            <a:pPr marL="457200" lvl="0" indent="-457200" algn="l" rtl="0">
              <a:spcBef>
                <a:spcPts val="1600"/>
              </a:spcBef>
              <a:spcAft>
                <a:spcPts val="0"/>
              </a:spcAft>
              <a:buNone/>
            </a:pPr>
            <a:endParaRPr sz="1400" i="1" dirty="0">
              <a:latin typeface="Economica"/>
              <a:ea typeface="Economica"/>
              <a:cs typeface="Economica"/>
              <a:sym typeface="Economica"/>
            </a:endParaRPr>
          </a:p>
          <a:p>
            <a:pPr marL="457200" lvl="0" indent="-457200" algn="l" rtl="0">
              <a:spcBef>
                <a:spcPts val="1200"/>
              </a:spcBef>
              <a:spcAft>
                <a:spcPts val="0"/>
              </a:spcAft>
              <a:buClr>
                <a:schemeClr val="dk1"/>
              </a:buClr>
              <a:buSzPts val="1100"/>
              <a:buFont typeface="Arial"/>
              <a:buNone/>
            </a:pPr>
            <a:endParaRPr lang="en" sz="1200" i="1" dirty="0" smtClean="0">
              <a:latin typeface="Economica"/>
              <a:ea typeface="Economica"/>
              <a:cs typeface="Economica"/>
              <a:sym typeface="Economica"/>
            </a:endParaRPr>
          </a:p>
          <a:p>
            <a:pPr marL="457200" lvl="0" indent="-457200" algn="l" rtl="0">
              <a:spcBef>
                <a:spcPts val="1200"/>
              </a:spcBef>
              <a:spcAft>
                <a:spcPts val="0"/>
              </a:spcAft>
              <a:buClr>
                <a:schemeClr val="dk1"/>
              </a:buClr>
              <a:buSzPts val="1100"/>
              <a:buFont typeface="Arial"/>
              <a:buNone/>
            </a:pPr>
            <a:r>
              <a:rPr lang="en" sz="1200" i="1" dirty="0" smtClean="0">
                <a:latin typeface="Economica"/>
                <a:ea typeface="Economica"/>
                <a:cs typeface="Economica"/>
                <a:sym typeface="Economica"/>
              </a:rPr>
              <a:t>A </a:t>
            </a:r>
            <a:r>
              <a:rPr lang="en" sz="1200" i="1" dirty="0">
                <a:latin typeface="Economica"/>
                <a:ea typeface="Economica"/>
                <a:cs typeface="Economica"/>
                <a:sym typeface="Economica"/>
              </a:rPr>
              <a:t>Hidden Crisis: Findings on Adverse Childhood Experiences in California</a:t>
            </a:r>
            <a:r>
              <a:rPr lang="en" sz="1200" dirty="0">
                <a:latin typeface="Economica"/>
                <a:ea typeface="Economica"/>
                <a:cs typeface="Economica"/>
                <a:sym typeface="Economica"/>
              </a:rPr>
              <a:t>. Center for Youth Wellness, 2014, </a:t>
            </a:r>
            <a:r>
              <a:rPr lang="en" sz="1200" u="sng" dirty="0">
                <a:solidFill>
                  <a:schemeClr val="accent5"/>
                </a:solidFill>
                <a:latin typeface="Economica"/>
                <a:ea typeface="Economica"/>
                <a:cs typeface="Economica"/>
                <a:sym typeface="Economica"/>
                <a:hlinkClick r:id="rId3"/>
              </a:rPr>
              <a:t>centerforyouthwellness.org/wp-content/themes/cyw/build/img/building-a-movement/hidden-crisis.pdf</a:t>
            </a:r>
            <a:r>
              <a:rPr lang="en" sz="1200" dirty="0">
                <a:latin typeface="Economica"/>
                <a:ea typeface="Economica"/>
                <a:cs typeface="Economica"/>
                <a:sym typeface="Economica"/>
              </a:rPr>
              <a:t>. Accessed 12 Apr. 2020.</a:t>
            </a:r>
            <a:endParaRPr sz="1200" b="1" dirty="0">
              <a:latin typeface="Economica"/>
              <a:ea typeface="Economica"/>
              <a:cs typeface="Economica"/>
              <a:sym typeface="Economica"/>
            </a:endParaRPr>
          </a:p>
          <a:p>
            <a:pPr marL="0" lvl="0" indent="0" algn="l" rtl="0">
              <a:spcBef>
                <a:spcPts val="1200"/>
              </a:spcBef>
              <a:spcAft>
                <a:spcPts val="0"/>
              </a:spcAft>
              <a:buClr>
                <a:schemeClr val="dk1"/>
              </a:buClr>
              <a:buSzPts val="1100"/>
              <a:buFont typeface="Arial"/>
              <a:buNone/>
            </a:pPr>
            <a:endParaRPr sz="2100" dirty="0">
              <a:latin typeface="Economica"/>
              <a:ea typeface="Economica"/>
              <a:cs typeface="Economica"/>
              <a:sym typeface="Economica"/>
            </a:endParaRPr>
          </a:p>
          <a:p>
            <a:pPr marL="0" lvl="0" indent="0" algn="l" rtl="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7" name="Google Shape;140;p26"/>
          <p:cNvPicPr preferRelativeResize="0"/>
          <p:nvPr/>
        </p:nvPicPr>
        <p:blipFill>
          <a:blip r:embed="rId3">
            <a:alphaModFix/>
          </a:blip>
          <a:stretch>
            <a:fillRect/>
          </a:stretch>
        </p:blipFill>
        <p:spPr>
          <a:xfrm>
            <a:off x="1311690" y="-12612"/>
            <a:ext cx="6356290" cy="8776581"/>
          </a:xfrm>
          <a:prstGeom prst="rect">
            <a:avLst/>
          </a:prstGeom>
          <a:noFill/>
          <a:ln>
            <a:noFill/>
          </a:ln>
        </p:spPr>
      </p:pic>
      <p:cxnSp>
        <p:nvCxnSpPr>
          <p:cNvPr id="9" name="Google Shape;141;p26"/>
          <p:cNvCxnSpPr/>
          <p:nvPr/>
        </p:nvCxnSpPr>
        <p:spPr>
          <a:xfrm rot="10800000" flipH="1">
            <a:off x="629101" y="2186113"/>
            <a:ext cx="2788500" cy="1036800"/>
          </a:xfrm>
          <a:prstGeom prst="straightConnector1">
            <a:avLst/>
          </a:prstGeom>
          <a:noFill/>
          <a:ln w="2857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548806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228865"/>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Clr>
                <a:schemeClr val="dk1"/>
              </a:buClr>
              <a:buSzPts val="1100"/>
              <a:buFont typeface="Arial"/>
              <a:buNone/>
            </a:pPr>
            <a:r>
              <a:rPr lang="en" sz="3600" b="1" dirty="0"/>
              <a:t>What is toxic stress &amp; how does it relate to ACEs?</a:t>
            </a:r>
            <a:endParaRPr sz="3600" b="1" dirty="0"/>
          </a:p>
        </p:txBody>
      </p:sp>
      <p:sp>
        <p:nvSpPr>
          <p:cNvPr id="135" name="Google Shape;135;p25"/>
          <p:cNvSpPr txBox="1">
            <a:spLocks noGrp="1"/>
          </p:cNvSpPr>
          <p:nvPr>
            <p:ph type="body" idx="1"/>
          </p:nvPr>
        </p:nvSpPr>
        <p:spPr>
          <a:xfrm>
            <a:off x="311700" y="831910"/>
            <a:ext cx="8520600" cy="3354000"/>
          </a:xfrm>
          <a:prstGeom prst="rect">
            <a:avLst/>
          </a:prstGeom>
        </p:spPr>
        <p:txBody>
          <a:bodyPr spcFirstLastPara="1" wrap="square" lIns="91425" tIns="91425" rIns="91425" bIns="91425" anchor="t" anchorCtr="0">
            <a:noAutofit/>
          </a:bodyPr>
          <a:lstStyle/>
          <a:p>
            <a:pPr marL="114300" indent="0">
              <a:buNone/>
            </a:pPr>
            <a:r>
              <a:rPr lang="en-US" sz="1600" dirty="0">
                <a:latin typeface="Economica" panose="020B0604020202020204" charset="0"/>
              </a:rPr>
              <a:t>“ACEs research shows the correlation between early adversity and poor outcomes later in life. Toxic stress explains how ACEs ‘get under the skin’ and trigger biological reactions that lead to those outcomes … the term “</a:t>
            </a:r>
            <a:r>
              <a:rPr lang="en-US" sz="1600" dirty="0">
                <a:latin typeface="Economica" panose="020B0604020202020204" charset="0"/>
                <a:hlinkClick r:id="rId3"/>
              </a:rPr>
              <a:t>toxic stress</a:t>
            </a:r>
            <a:r>
              <a:rPr lang="en-US" sz="1600" dirty="0">
                <a:latin typeface="Economica" panose="020B0604020202020204" charset="0"/>
              </a:rPr>
              <a:t>” </a:t>
            </a:r>
            <a:r>
              <a:rPr lang="en-US" sz="1600" dirty="0" smtClean="0">
                <a:latin typeface="Economica" panose="020B0604020202020204" charset="0"/>
              </a:rPr>
              <a:t>describe[s</a:t>
            </a:r>
            <a:r>
              <a:rPr lang="en-US" sz="1600" dirty="0">
                <a:latin typeface="Economica" panose="020B0604020202020204" charset="0"/>
              </a:rPr>
              <a:t>] extensive, scientific knowledge about the effects of excessive activation of stress response systems on a child’s developing brain, as well as the immune system, metabolic regulatory systems, and cardiovascular system. Experiencing ACEs triggers all of these interacting stress response systems. When a child experiences multiple ACEs over time—especially without supportive relationships with adults to provide buffering protection—the experiences will trigger an excessive and long-lasting stress response, which can have a wear-and-tear effect on the body, like revving a car engine for days or weeks at a time.</a:t>
            </a:r>
          </a:p>
          <a:p>
            <a:pPr marL="114300" indent="0">
              <a:buNone/>
            </a:pPr>
            <a:endParaRPr lang="en-US" sz="1600" dirty="0">
              <a:latin typeface="Economica" panose="020B0604020202020204" charset="0"/>
            </a:endParaRPr>
          </a:p>
          <a:p>
            <a:pPr marL="114300" indent="0">
              <a:buNone/>
            </a:pPr>
            <a:r>
              <a:rPr lang="en-US" sz="1600" dirty="0">
                <a:latin typeface="Economica" panose="020B0604020202020204" charset="0"/>
              </a:rPr>
              <a:t>[Besides ACEs, there are also] community and systemic causes—such as violence in the child’s community and experiences with racism and chronic poverty—because the body’s stress response does not distinguish between overt threats from inside or outside the home environment, it just recognizes when there </a:t>
            </a:r>
            <a:r>
              <a:rPr lang="en-US" sz="1600" i="1" dirty="0">
                <a:latin typeface="Economica" panose="020B0604020202020204" charset="0"/>
              </a:rPr>
              <a:t>is</a:t>
            </a:r>
            <a:r>
              <a:rPr lang="en-US" sz="1600" dirty="0">
                <a:latin typeface="Economica" panose="020B0604020202020204" charset="0"/>
              </a:rPr>
              <a:t> a threat, and goes on high alert.”</a:t>
            </a:r>
          </a:p>
          <a:p>
            <a:pPr marL="457200" lvl="0" indent="-457200" algn="l" rtl="0">
              <a:spcBef>
                <a:spcPts val="1600"/>
              </a:spcBef>
              <a:spcAft>
                <a:spcPts val="0"/>
              </a:spcAft>
              <a:buNone/>
            </a:pPr>
            <a:endParaRPr sz="1200" i="1" dirty="0">
              <a:latin typeface="Economica" panose="020B0604020202020204" charset="0"/>
              <a:ea typeface="Economica"/>
              <a:cs typeface="Economica"/>
              <a:sym typeface="Economica"/>
            </a:endParaRPr>
          </a:p>
          <a:p>
            <a:pPr lvl="0" indent="-457200">
              <a:spcBef>
                <a:spcPts val="1200"/>
              </a:spcBef>
              <a:buSzPts val="1100"/>
              <a:buNone/>
            </a:pPr>
            <a:r>
              <a:rPr lang="en" sz="1200" dirty="0">
                <a:latin typeface="Economica" panose="020B0604020202020204" charset="0"/>
                <a:ea typeface="Economica"/>
                <a:cs typeface="Economica"/>
                <a:sym typeface="Economica"/>
              </a:rPr>
              <a:t>“ACEs and Toxic Stress: Frequently Asked Questions.” </a:t>
            </a:r>
            <a:r>
              <a:rPr lang="en" sz="1200" i="1" dirty="0">
                <a:latin typeface="Economica" panose="020B0604020202020204" charset="0"/>
                <a:ea typeface="Economica"/>
                <a:cs typeface="Economica"/>
                <a:sym typeface="Economica"/>
              </a:rPr>
              <a:t>Center for the </a:t>
            </a:r>
            <a:r>
              <a:rPr lang="en" sz="1200" i="1" dirty="0" smtClean="0">
                <a:latin typeface="Economica" panose="020B0604020202020204" charset="0"/>
                <a:ea typeface="Economica"/>
                <a:cs typeface="Economica"/>
                <a:sym typeface="Economica"/>
              </a:rPr>
              <a:t>Developing </a:t>
            </a:r>
            <a:r>
              <a:rPr lang="en" sz="1200" i="1" dirty="0">
                <a:latin typeface="Economica" panose="020B0604020202020204" charset="0"/>
                <a:ea typeface="Economica"/>
                <a:cs typeface="Economica"/>
                <a:sym typeface="Economica"/>
              </a:rPr>
              <a:t>Child</a:t>
            </a:r>
            <a:r>
              <a:rPr lang="en" sz="1200" dirty="0">
                <a:latin typeface="Economica" panose="020B0604020202020204" charset="0"/>
                <a:ea typeface="Economica"/>
                <a:cs typeface="Economica"/>
                <a:sym typeface="Economica"/>
              </a:rPr>
              <a:t>, Harvard Univeristy, 2021, </a:t>
            </a:r>
            <a:r>
              <a:rPr lang="en-US" sz="1200" u="sng" dirty="0">
                <a:solidFill>
                  <a:schemeClr val="accent5"/>
                </a:solidFill>
                <a:latin typeface="Economica" panose="020B0604020202020204" charset="0"/>
                <a:ea typeface="Economica"/>
                <a:cs typeface="Economica"/>
                <a:sym typeface="Economica"/>
              </a:rPr>
              <a:t>developingchild.harvard.edu/resources/aces-and-toxic-stress-frequently-asked-questions/</a:t>
            </a:r>
            <a:r>
              <a:rPr lang="en" sz="1200" dirty="0">
                <a:latin typeface="Economica" panose="020B0604020202020204" charset="0"/>
                <a:ea typeface="Economica"/>
                <a:cs typeface="Economica"/>
                <a:sym typeface="Economica"/>
              </a:rPr>
              <a:t>. Accessed 12 Apr. 2021.</a:t>
            </a:r>
            <a:endParaRPr sz="1200" b="1" dirty="0">
              <a:latin typeface="Economica" panose="020B0604020202020204" charset="0"/>
              <a:ea typeface="Economica"/>
              <a:cs typeface="Economica"/>
              <a:sym typeface="Economica"/>
            </a:endParaRPr>
          </a:p>
          <a:p>
            <a:pPr marL="0" lvl="0" indent="0" algn="l" rtl="0">
              <a:spcBef>
                <a:spcPts val="1200"/>
              </a:spcBef>
              <a:spcAft>
                <a:spcPts val="0"/>
              </a:spcAft>
              <a:buClr>
                <a:schemeClr val="dk1"/>
              </a:buClr>
              <a:buSzPts val="1100"/>
              <a:buFont typeface="Arial"/>
              <a:buNone/>
            </a:pPr>
            <a:endParaRPr sz="1200" dirty="0">
              <a:latin typeface="Economica" panose="020B0604020202020204" charset="0"/>
              <a:ea typeface="Economica"/>
              <a:cs typeface="Economica"/>
              <a:sym typeface="Economica"/>
            </a:endParaRPr>
          </a:p>
          <a:p>
            <a:pPr marL="0" lvl="0" indent="0" algn="l" rtl="0">
              <a:spcBef>
                <a:spcPts val="1600"/>
              </a:spcBef>
              <a:spcAft>
                <a:spcPts val="1600"/>
              </a:spcAft>
              <a:buNone/>
            </a:pPr>
            <a:endParaRPr sz="1200" dirty="0">
              <a:latin typeface="Economica" panose="020B0604020202020204" charset="0"/>
            </a:endParaRPr>
          </a:p>
        </p:txBody>
      </p:sp>
    </p:spTree>
    <p:extLst>
      <p:ext uri="{BB962C8B-B14F-4D97-AF65-F5344CB8AC3E}">
        <p14:creationId xmlns:p14="http://schemas.microsoft.com/office/powerpoint/2010/main" val="3583416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25"/>
          <p:cNvSpPr txBox="1">
            <a:spLocks noGrp="1"/>
          </p:cNvSpPr>
          <p:nvPr>
            <p:ph type="body" idx="1"/>
          </p:nvPr>
        </p:nvSpPr>
        <p:spPr>
          <a:xfrm>
            <a:off x="193281" y="4357492"/>
            <a:ext cx="8832300" cy="440709"/>
          </a:xfrm>
          <a:prstGeom prst="rect">
            <a:avLst/>
          </a:prstGeom>
        </p:spPr>
        <p:txBody>
          <a:bodyPr spcFirstLastPara="1" wrap="square" lIns="91425" tIns="91425" rIns="91425" bIns="91425" anchor="t" anchorCtr="0">
            <a:noAutofit/>
          </a:bodyPr>
          <a:lstStyle/>
          <a:p>
            <a:pPr lvl="0" indent="-457200">
              <a:spcBef>
                <a:spcPts val="1200"/>
              </a:spcBef>
              <a:buSzPts val="1100"/>
              <a:buNone/>
            </a:pPr>
            <a:r>
              <a:rPr lang="en" sz="1200" dirty="0" smtClean="0">
                <a:latin typeface="Economica" panose="020B0604020202020204" charset="0"/>
                <a:ea typeface="Economica"/>
                <a:cs typeface="Economica"/>
                <a:sym typeface="Economica"/>
              </a:rPr>
              <a:t>“</a:t>
            </a:r>
            <a:r>
              <a:rPr lang="en" sz="1200" dirty="0">
                <a:latin typeface="Economica" panose="020B0604020202020204" charset="0"/>
                <a:ea typeface="Economica"/>
                <a:cs typeface="Economica"/>
                <a:sym typeface="Economica"/>
              </a:rPr>
              <a:t>Toxic Stress.” </a:t>
            </a:r>
            <a:r>
              <a:rPr lang="en" sz="1200" i="1" dirty="0">
                <a:latin typeface="Economica" panose="020B0604020202020204" charset="0"/>
                <a:ea typeface="Economica"/>
                <a:cs typeface="Economica"/>
                <a:sym typeface="Economica"/>
              </a:rPr>
              <a:t>Center for the Devloping Child</a:t>
            </a:r>
            <a:r>
              <a:rPr lang="en" sz="1200" dirty="0">
                <a:latin typeface="Economica" panose="020B0604020202020204" charset="0"/>
                <a:ea typeface="Economica"/>
                <a:cs typeface="Economica"/>
                <a:sym typeface="Economica"/>
              </a:rPr>
              <a:t>, Harvard Univeristy, 2021, </a:t>
            </a:r>
            <a:r>
              <a:rPr lang="en-US" sz="1200" u="sng" dirty="0">
                <a:solidFill>
                  <a:schemeClr val="accent5"/>
                </a:solidFill>
                <a:latin typeface="Economica" panose="020B0604020202020204" charset="0"/>
                <a:ea typeface="Economica"/>
                <a:cs typeface="Economica"/>
                <a:sym typeface="Economica"/>
              </a:rPr>
              <a:t>developingchild.harvard.edu/resources/aces-and-toxic-stress-frequently-asked-questions/</a:t>
            </a:r>
            <a:r>
              <a:rPr lang="en" sz="1200" dirty="0">
                <a:latin typeface="Economica" panose="020B0604020202020204" charset="0"/>
                <a:ea typeface="Economica"/>
                <a:cs typeface="Economica"/>
                <a:sym typeface="Economica"/>
              </a:rPr>
              <a:t>. Accessed 12 Apr. 2021</a:t>
            </a:r>
            <a:r>
              <a:rPr lang="en" sz="1200" dirty="0" smtClean="0">
                <a:latin typeface="Economica" panose="020B0604020202020204" charset="0"/>
                <a:ea typeface="Economica"/>
                <a:cs typeface="Economica"/>
                <a:sym typeface="Economica"/>
              </a:rPr>
              <a:t>.</a:t>
            </a:r>
            <a:endParaRPr sz="1200" b="1" dirty="0">
              <a:latin typeface="Economica" panose="020B0604020202020204" charset="0"/>
              <a:ea typeface="Economica"/>
              <a:cs typeface="Economica"/>
              <a:sym typeface="Economica"/>
            </a:endParaRPr>
          </a:p>
        </p:txBody>
      </p:sp>
      <p:pic>
        <p:nvPicPr>
          <p:cNvPr id="2050" name="Picture 2" descr="https://46y5eh11fhgw3ve3ytpwxt9r-wpengine.netdna-ssl.com/wp-content/uploads/2015/03/Three-Types-of-Stress-1024x7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630" y="0"/>
            <a:ext cx="6297105" cy="450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871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4" name="Google Shape;148;p27"/>
          <p:cNvPicPr preferRelativeResize="0"/>
          <p:nvPr/>
        </p:nvPicPr>
        <p:blipFill>
          <a:blip r:embed="rId3">
            <a:alphaModFix/>
          </a:blip>
          <a:stretch>
            <a:fillRect/>
          </a:stretch>
        </p:blipFill>
        <p:spPr>
          <a:xfrm>
            <a:off x="1575887" y="-3322298"/>
            <a:ext cx="5992238" cy="8465798"/>
          </a:xfrm>
          <a:prstGeom prst="rect">
            <a:avLst/>
          </a:prstGeom>
          <a:noFill/>
          <a:ln>
            <a:noFill/>
          </a:ln>
        </p:spPr>
      </p:pic>
      <p:cxnSp>
        <p:nvCxnSpPr>
          <p:cNvPr id="5" name="Google Shape;149;p27"/>
          <p:cNvCxnSpPr/>
          <p:nvPr/>
        </p:nvCxnSpPr>
        <p:spPr>
          <a:xfrm rot="10800000" flipH="1">
            <a:off x="328037" y="2504394"/>
            <a:ext cx="2495700" cy="726600"/>
          </a:xfrm>
          <a:prstGeom prst="straightConnector1">
            <a:avLst/>
          </a:prstGeom>
          <a:noFill/>
          <a:ln w="2857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694380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332560"/>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Clr>
                <a:schemeClr val="dk1"/>
              </a:buClr>
              <a:buSzPts val="1100"/>
              <a:buFont typeface="Arial"/>
              <a:buNone/>
            </a:pPr>
            <a:r>
              <a:rPr lang="en" sz="3700" b="1" dirty="0" smtClean="0"/>
              <a:t>Unique Adverse Aspects of </a:t>
            </a:r>
            <a:r>
              <a:rPr lang="en" sz="3700" b="1" dirty="0"/>
              <a:t>Mendocino </a:t>
            </a:r>
            <a:r>
              <a:rPr lang="en" sz="3700" b="1" dirty="0" smtClean="0"/>
              <a:t>County</a:t>
            </a:r>
            <a:endParaRPr sz="3700" b="1" dirty="0"/>
          </a:p>
        </p:txBody>
      </p:sp>
      <p:sp>
        <p:nvSpPr>
          <p:cNvPr id="135" name="Google Shape;135;p25"/>
          <p:cNvSpPr txBox="1">
            <a:spLocks noGrp="1"/>
          </p:cNvSpPr>
          <p:nvPr>
            <p:ph type="body" idx="1"/>
          </p:nvPr>
        </p:nvSpPr>
        <p:spPr>
          <a:xfrm>
            <a:off x="311700" y="875898"/>
            <a:ext cx="8520600" cy="3251465"/>
          </a:xfrm>
          <a:prstGeom prst="rect">
            <a:avLst/>
          </a:prstGeom>
        </p:spPr>
        <p:txBody>
          <a:bodyPr spcFirstLastPara="1" wrap="square" lIns="91425" tIns="91425" rIns="91425" bIns="91425" anchor="t" anchorCtr="0">
            <a:noAutofit/>
          </a:bodyPr>
          <a:lstStyle/>
          <a:p>
            <a:pPr marL="171450" indent="-171450">
              <a:spcBef>
                <a:spcPts val="1200"/>
              </a:spcBef>
              <a:buSzPts val="1100"/>
            </a:pPr>
            <a:r>
              <a:rPr lang="en" sz="3000" dirty="0" smtClean="0">
                <a:latin typeface="Economica" panose="020B0604020202020204" charset="0"/>
                <a:ea typeface="Economica"/>
                <a:cs typeface="Economica"/>
                <a:sym typeface="Economica"/>
              </a:rPr>
              <a:t>Unregulated</a:t>
            </a:r>
            <a:r>
              <a:rPr lang="en" sz="3000" dirty="0">
                <a:latin typeface="Economica" panose="020B0604020202020204" charset="0"/>
                <a:ea typeface="Economica"/>
                <a:cs typeface="Economica"/>
                <a:sym typeface="Economica"/>
              </a:rPr>
              <a:t>, undergound </a:t>
            </a:r>
            <a:r>
              <a:rPr lang="en" sz="3000" dirty="0" smtClean="0">
                <a:latin typeface="Economica" panose="020B0604020202020204" charset="0"/>
                <a:ea typeface="Economica"/>
                <a:cs typeface="Economica"/>
                <a:sym typeface="Economica"/>
              </a:rPr>
              <a:t>economy</a:t>
            </a:r>
            <a:endParaRPr lang="en" sz="3000" dirty="0">
              <a:latin typeface="Economica" panose="020B0604020202020204" charset="0"/>
              <a:ea typeface="Economica"/>
              <a:cs typeface="Economica"/>
              <a:sym typeface="Economica"/>
            </a:endParaRPr>
          </a:p>
          <a:p>
            <a:pPr marL="171450" indent="-171450">
              <a:spcBef>
                <a:spcPts val="1200"/>
              </a:spcBef>
              <a:buSzPts val="1100"/>
            </a:pPr>
            <a:r>
              <a:rPr lang="en" sz="3000" dirty="0">
                <a:latin typeface="Economica" panose="020B0604020202020204" charset="0"/>
                <a:ea typeface="Economica"/>
                <a:cs typeface="Economica"/>
                <a:sym typeface="Economica"/>
              </a:rPr>
              <a:t>Historical trauma, particularly the genocide &amp; </a:t>
            </a:r>
            <a:r>
              <a:rPr lang="en" sz="3000" dirty="0" smtClean="0">
                <a:latin typeface="Economica" panose="020B0604020202020204" charset="0"/>
                <a:ea typeface="Economica"/>
                <a:cs typeface="Economica"/>
                <a:sym typeface="Economica"/>
              </a:rPr>
              <a:t>disenfranchisement </a:t>
            </a:r>
            <a:r>
              <a:rPr lang="en" sz="3000" dirty="0">
                <a:latin typeface="Economica" panose="020B0604020202020204" charset="0"/>
                <a:ea typeface="Economica"/>
                <a:cs typeface="Economica"/>
                <a:sym typeface="Economica"/>
              </a:rPr>
              <a:t>of local </a:t>
            </a:r>
            <a:r>
              <a:rPr lang="en" sz="3000" dirty="0" smtClean="0">
                <a:latin typeface="Economica" panose="020B0604020202020204" charset="0"/>
                <a:ea typeface="Economica"/>
                <a:cs typeface="Economica"/>
                <a:sym typeface="Economica"/>
              </a:rPr>
              <a:t>tribes</a:t>
            </a:r>
          </a:p>
          <a:p>
            <a:pPr marL="171450" indent="-171450">
              <a:spcBef>
                <a:spcPts val="1200"/>
              </a:spcBef>
              <a:buSzPts val="1100"/>
            </a:pPr>
            <a:r>
              <a:rPr lang="en" sz="3000" dirty="0" smtClean="0">
                <a:latin typeface="Economica" panose="020B0604020202020204" charset="0"/>
                <a:ea typeface="Economica"/>
                <a:cs typeface="Economica"/>
                <a:sym typeface="Economica"/>
              </a:rPr>
              <a:t>Natural disasters, especially wildfires</a:t>
            </a:r>
          </a:p>
          <a:p>
            <a:pPr marL="171450" indent="-171450">
              <a:spcBef>
                <a:spcPts val="1200"/>
              </a:spcBef>
              <a:buSzPts val="1100"/>
            </a:pPr>
            <a:r>
              <a:rPr lang="en" sz="3000" dirty="0">
                <a:latin typeface="Economica" panose="020B0604020202020204" charset="0"/>
                <a:ea typeface="Economica"/>
                <a:cs typeface="Economica"/>
                <a:sym typeface="Economica"/>
              </a:rPr>
              <a:t>Cultural </a:t>
            </a:r>
            <a:r>
              <a:rPr lang="en" sz="3000" dirty="0" smtClean="0">
                <a:latin typeface="Economica" panose="020B0604020202020204" charset="0"/>
                <a:ea typeface="Economica"/>
                <a:cs typeface="Economica"/>
                <a:sym typeface="Economica"/>
              </a:rPr>
              <a:t>norms, such as rugged individualism</a:t>
            </a:r>
            <a:endParaRPr lang="en" sz="3000" dirty="0">
              <a:latin typeface="Economica" panose="020B0604020202020204" charset="0"/>
              <a:ea typeface="Economica"/>
              <a:cs typeface="Economica"/>
              <a:sym typeface="Economica"/>
            </a:endParaRPr>
          </a:p>
        </p:txBody>
      </p:sp>
      <p:sp>
        <p:nvSpPr>
          <p:cNvPr id="2" name="Rectangle 1"/>
          <p:cNvSpPr/>
          <p:nvPr/>
        </p:nvSpPr>
        <p:spPr>
          <a:xfrm>
            <a:off x="311700" y="4670701"/>
            <a:ext cx="8293285" cy="276999"/>
          </a:xfrm>
          <a:prstGeom prst="rect">
            <a:avLst/>
          </a:prstGeom>
        </p:spPr>
        <p:txBody>
          <a:bodyPr wrap="square">
            <a:spAutoFit/>
          </a:bodyPr>
          <a:lstStyle/>
          <a:p>
            <a:pPr lvl="0" indent="-457200">
              <a:spcBef>
                <a:spcPts val="1200"/>
              </a:spcBef>
              <a:buSzPts val="1100"/>
              <a:buNone/>
            </a:pPr>
            <a:r>
              <a:rPr lang="en-US" sz="1200" dirty="0" smtClean="0">
                <a:latin typeface="Economica" panose="020B0604020202020204" charset="0"/>
                <a:ea typeface="Economica"/>
                <a:cs typeface="Economica"/>
                <a:sym typeface="Economica"/>
              </a:rPr>
              <a:t>“Top 20 Largest California Wildfires.” </a:t>
            </a:r>
            <a:r>
              <a:rPr lang="en-US" sz="1200" i="1" dirty="0" smtClean="0">
                <a:latin typeface="Economica" panose="020B0604020202020204" charset="0"/>
                <a:ea typeface="Economica"/>
                <a:cs typeface="Economica"/>
                <a:sym typeface="Economica"/>
              </a:rPr>
              <a:t>CAL FIRE</a:t>
            </a:r>
            <a:r>
              <a:rPr lang="en-US" sz="1200" dirty="0" smtClean="0">
                <a:latin typeface="Economica" panose="020B0604020202020204" charset="0"/>
                <a:ea typeface="Economica"/>
                <a:cs typeface="Economica"/>
                <a:sym typeface="Economica"/>
              </a:rPr>
              <a:t>, Nov. 2020, </a:t>
            </a:r>
            <a:r>
              <a:rPr lang="en-US" sz="1200" u="sng" dirty="0" smtClean="0">
                <a:solidFill>
                  <a:schemeClr val="accent5"/>
                </a:solidFill>
                <a:latin typeface="Economica" panose="020B0604020202020204" charset="0"/>
                <a:ea typeface="Economica"/>
                <a:cs typeface="Economica"/>
                <a:sym typeface="Economica"/>
              </a:rPr>
              <a:t>fire.ca.gov/media/4jandlhh/top20_acres.pdf</a:t>
            </a:r>
            <a:r>
              <a:rPr lang="en-US" sz="1200" dirty="0" smtClean="0">
                <a:latin typeface="Economica" panose="020B0604020202020204" charset="0"/>
                <a:ea typeface="Economica"/>
                <a:cs typeface="Economica"/>
                <a:sym typeface="Economica"/>
              </a:rPr>
              <a:t>. </a:t>
            </a:r>
            <a:r>
              <a:rPr lang="en-US" sz="1200" dirty="0">
                <a:latin typeface="Economica" panose="020B0604020202020204" charset="0"/>
                <a:ea typeface="Economica"/>
                <a:cs typeface="Economica"/>
                <a:sym typeface="Economica"/>
              </a:rPr>
              <a:t>Accessed </a:t>
            </a:r>
            <a:r>
              <a:rPr lang="en-US" sz="1200" dirty="0" smtClean="0">
                <a:latin typeface="Economica" panose="020B0604020202020204" charset="0"/>
                <a:ea typeface="Economica"/>
                <a:cs typeface="Economica"/>
                <a:sym typeface="Economica"/>
              </a:rPr>
              <a:t>13 </a:t>
            </a:r>
            <a:r>
              <a:rPr lang="en-US" sz="1200" dirty="0">
                <a:latin typeface="Economica" panose="020B0604020202020204" charset="0"/>
                <a:ea typeface="Economica"/>
                <a:cs typeface="Economica"/>
                <a:sym typeface="Economica"/>
              </a:rPr>
              <a:t>Apr. 2021.</a:t>
            </a:r>
            <a:endParaRPr lang="en-US" sz="1200" b="1" dirty="0">
              <a:latin typeface="Economica" panose="020B0604020202020204" charset="0"/>
              <a:ea typeface="Economica"/>
              <a:cs typeface="Economica"/>
              <a:sym typeface="Economica"/>
            </a:endParaRPr>
          </a:p>
        </p:txBody>
      </p:sp>
    </p:spTree>
    <p:extLst>
      <p:ext uri="{BB962C8B-B14F-4D97-AF65-F5344CB8AC3E}">
        <p14:creationId xmlns:p14="http://schemas.microsoft.com/office/powerpoint/2010/main" val="1361735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COVID-19 Pandemic</a:t>
            </a:r>
            <a:endParaRPr lang="en-US" b="1" dirty="0"/>
          </a:p>
        </p:txBody>
      </p:sp>
      <p:sp>
        <p:nvSpPr>
          <p:cNvPr id="3" name="Text Placeholder 2"/>
          <p:cNvSpPr>
            <a:spLocks noGrp="1"/>
          </p:cNvSpPr>
          <p:nvPr>
            <p:ph type="body" idx="1"/>
          </p:nvPr>
        </p:nvSpPr>
        <p:spPr/>
        <p:txBody>
          <a:bodyPr/>
          <a:lstStyle/>
          <a:p>
            <a:r>
              <a:rPr lang="en-US" sz="3000" dirty="0" smtClean="0">
                <a:latin typeface="Economica" panose="020B0604020202020204" charset="0"/>
              </a:rPr>
              <a:t>Mass death of 562,741 people (&amp; counting) in the U.S. &amp; 209,702 (&amp; counting) in Mexico</a:t>
            </a:r>
          </a:p>
          <a:p>
            <a:r>
              <a:rPr lang="en-US" sz="3000" dirty="0" smtClean="0">
                <a:latin typeface="Economica" panose="020B0604020202020204" charset="0"/>
              </a:rPr>
              <a:t>Changing public health guidance &amp; community norms throughout the county, state, &amp; nation</a:t>
            </a:r>
          </a:p>
          <a:p>
            <a:r>
              <a:rPr lang="en-US" sz="3000" dirty="0" smtClean="0">
                <a:latin typeface="Economica" panose="020B0604020202020204" charset="0"/>
              </a:rPr>
              <a:t>Social &amp; physical isolation</a:t>
            </a:r>
          </a:p>
        </p:txBody>
      </p:sp>
      <p:sp>
        <p:nvSpPr>
          <p:cNvPr id="4" name="Rectangle 3"/>
          <p:cNvSpPr/>
          <p:nvPr/>
        </p:nvSpPr>
        <p:spPr>
          <a:xfrm>
            <a:off x="268946" y="4657225"/>
            <a:ext cx="8606107" cy="276999"/>
          </a:xfrm>
          <a:prstGeom prst="rect">
            <a:avLst/>
          </a:prstGeom>
        </p:spPr>
        <p:txBody>
          <a:bodyPr wrap="square">
            <a:spAutoFit/>
          </a:bodyPr>
          <a:lstStyle/>
          <a:p>
            <a:r>
              <a:rPr lang="en-US" sz="1200" dirty="0" smtClean="0">
                <a:latin typeface="Economica" panose="020B0604020202020204" charset="0"/>
                <a:ea typeface="Economica"/>
                <a:cs typeface="Economica"/>
                <a:sym typeface="Economica"/>
              </a:rPr>
              <a:t>“Coronavirus Resource Center.” </a:t>
            </a:r>
            <a:r>
              <a:rPr lang="en-US" sz="1200" i="1" dirty="0" smtClean="0">
                <a:latin typeface="Economica" panose="020B0604020202020204" charset="0"/>
                <a:ea typeface="Economica"/>
                <a:cs typeface="Economica"/>
                <a:sym typeface="Economica"/>
              </a:rPr>
              <a:t>John Hopkins University School of Medicine</a:t>
            </a:r>
            <a:r>
              <a:rPr lang="en-US" sz="1200" dirty="0" smtClean="0">
                <a:latin typeface="Economica" panose="020B0604020202020204" charset="0"/>
                <a:ea typeface="Economica"/>
                <a:cs typeface="Economica"/>
                <a:sym typeface="Economica"/>
              </a:rPr>
              <a:t>, 13 Apr. 2021, </a:t>
            </a:r>
            <a:r>
              <a:rPr lang="en-US" sz="1200" u="sng" dirty="0" smtClean="0">
                <a:solidFill>
                  <a:schemeClr val="accent5"/>
                </a:solidFill>
                <a:latin typeface="Economica" panose="020B0604020202020204" charset="0"/>
                <a:ea typeface="Economica"/>
                <a:cs typeface="Economica"/>
                <a:sym typeface="Economica"/>
              </a:rPr>
              <a:t>coronavirus.jhu.edu</a:t>
            </a:r>
            <a:r>
              <a:rPr lang="en-US" sz="1200" u="sng" dirty="0">
                <a:solidFill>
                  <a:schemeClr val="accent5"/>
                </a:solidFill>
                <a:latin typeface="Economica" panose="020B0604020202020204" charset="0"/>
                <a:ea typeface="Economica"/>
                <a:cs typeface="Economica"/>
                <a:sym typeface="Economica"/>
              </a:rPr>
              <a:t>/</a:t>
            </a:r>
            <a:r>
              <a:rPr lang="en-US" sz="1200" dirty="0" smtClean="0">
                <a:latin typeface="Economica" panose="020B0604020202020204" charset="0"/>
                <a:ea typeface="Economica"/>
                <a:cs typeface="Economica"/>
                <a:sym typeface="Economica"/>
              </a:rPr>
              <a:t>. </a:t>
            </a:r>
            <a:r>
              <a:rPr lang="en-US" sz="1200" dirty="0">
                <a:latin typeface="Economica" panose="020B0604020202020204" charset="0"/>
                <a:ea typeface="Economica"/>
                <a:cs typeface="Economica"/>
                <a:sym typeface="Economica"/>
              </a:rPr>
              <a:t>Accessed 13 Apr. 2021.</a:t>
            </a:r>
            <a:endParaRPr lang="en-US" sz="1200" dirty="0"/>
          </a:p>
        </p:txBody>
      </p:sp>
    </p:spTree>
    <p:extLst>
      <p:ext uri="{BB962C8B-B14F-4D97-AF65-F5344CB8AC3E}">
        <p14:creationId xmlns:p14="http://schemas.microsoft.com/office/powerpoint/2010/main" val="3484664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55649" y="1022979"/>
            <a:ext cx="8520600" cy="831300"/>
          </a:xfrm>
          <a:prstGeom prst="rect">
            <a:avLst/>
          </a:prstGeom>
        </p:spPr>
        <p:txBody>
          <a:bodyPr spcFirstLastPara="1" wrap="square" lIns="91425" tIns="91425" rIns="91425" bIns="91425" anchor="b" anchorCtr="0">
            <a:noAutofit/>
          </a:bodyPr>
          <a:lstStyle/>
          <a:p>
            <a:pPr lvl="0"/>
            <a:r>
              <a:rPr lang="en-US" sz="4000" b="1" dirty="0">
                <a:latin typeface="Economica" panose="020B0604020202020204" charset="0"/>
              </a:rPr>
              <a:t>A little bit about me …</a:t>
            </a:r>
            <a:endParaRPr sz="3800" b="1" dirty="0"/>
          </a:p>
          <a:p>
            <a:pPr marL="0" lvl="0" indent="0" algn="l" rtl="0">
              <a:spcBef>
                <a:spcPts val="0"/>
              </a:spcBef>
              <a:spcAft>
                <a:spcPts val="0"/>
              </a:spcAft>
              <a:buNone/>
            </a:pPr>
            <a:endParaRPr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497" y="0"/>
            <a:ext cx="3836504" cy="5143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figure describes the percentages of U.S. adults struggling with mental health or substance use during the COVID-19 pande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74" y="0"/>
            <a:ext cx="8071012" cy="45375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1700" y="4579225"/>
            <a:ext cx="8257265" cy="461665"/>
          </a:xfrm>
          <a:prstGeom prst="rect">
            <a:avLst/>
          </a:prstGeom>
        </p:spPr>
        <p:txBody>
          <a:bodyPr wrap="square">
            <a:spAutoFit/>
          </a:bodyPr>
          <a:lstStyle/>
          <a:p>
            <a:pPr indent="-457200"/>
            <a:r>
              <a:rPr lang="en-US" sz="1200" dirty="0" smtClean="0">
                <a:latin typeface="Economica" panose="020B0604020202020204" charset="0"/>
              </a:rPr>
              <a:t>Czeisler, Mark, et </a:t>
            </a:r>
            <a:r>
              <a:rPr lang="en-US" sz="1200" dirty="0">
                <a:latin typeface="Economica" panose="020B0604020202020204" charset="0"/>
              </a:rPr>
              <a:t>a</a:t>
            </a:r>
            <a:r>
              <a:rPr lang="en-US" sz="1200" dirty="0" smtClean="0">
                <a:latin typeface="Economica" panose="020B0604020202020204" charset="0"/>
              </a:rPr>
              <a:t>l. </a:t>
            </a:r>
            <a:r>
              <a:rPr lang="en-US" sz="1200" dirty="0" smtClean="0">
                <a:latin typeface="Economica" panose="020B0604020202020204" charset="0"/>
                <a:ea typeface="Economica"/>
                <a:cs typeface="Economica"/>
                <a:sym typeface="Economica"/>
              </a:rPr>
              <a:t>“Mental Health, Substance Use, and Suicidal Ideation During the COVID-19 Pandemic</a:t>
            </a:r>
            <a:r>
              <a:rPr lang="en-US" sz="1200" dirty="0" smtClean="0">
                <a:latin typeface="Economica" panose="020B0604020202020204" charset="0"/>
              </a:rPr>
              <a:t>—United States, June 24-30, 2020.” </a:t>
            </a:r>
            <a:r>
              <a:rPr lang="en-US" sz="1200" i="1" dirty="0" smtClean="0">
                <a:latin typeface="Economica" panose="020B0604020202020204" charset="0"/>
              </a:rPr>
              <a:t>Centers for Disease Control and Prevention</a:t>
            </a:r>
            <a:r>
              <a:rPr lang="en-US" sz="1200" dirty="0" smtClean="0">
                <a:latin typeface="Economica" panose="020B0604020202020204" charset="0"/>
              </a:rPr>
              <a:t>,</a:t>
            </a:r>
            <a:r>
              <a:rPr lang="en-US" sz="1200" dirty="0" smtClean="0">
                <a:latin typeface="Economica" panose="020B0604020202020204" charset="0"/>
                <a:ea typeface="Economica"/>
                <a:cs typeface="Economica"/>
                <a:sym typeface="Economica"/>
              </a:rPr>
              <a:t> 14 Aug. 2020, </a:t>
            </a:r>
            <a:r>
              <a:rPr lang="en-US" sz="1200" u="sng" dirty="0" smtClean="0">
                <a:solidFill>
                  <a:schemeClr val="accent5"/>
                </a:solidFill>
                <a:latin typeface="Economica" panose="020B0604020202020204" charset="0"/>
                <a:ea typeface="Economica"/>
                <a:cs typeface="Economica"/>
                <a:sym typeface="Economica"/>
              </a:rPr>
              <a:t>www.cdc.gov/mmwr/volumes/69/wr/mm6932a1.htm</a:t>
            </a:r>
            <a:r>
              <a:rPr lang="en-US" sz="1200" dirty="0" smtClean="0">
                <a:latin typeface="Economica" panose="020B0604020202020204" charset="0"/>
                <a:ea typeface="Economica"/>
                <a:cs typeface="Economica"/>
                <a:sym typeface="Economica"/>
              </a:rPr>
              <a:t>. </a:t>
            </a:r>
            <a:r>
              <a:rPr lang="en-US" sz="1200" dirty="0">
                <a:latin typeface="Economica" panose="020B0604020202020204" charset="0"/>
                <a:ea typeface="Economica"/>
                <a:cs typeface="Economica"/>
                <a:sym typeface="Economica"/>
              </a:rPr>
              <a:t>Accessed 13 Apr. 2021.</a:t>
            </a:r>
            <a:endParaRPr lang="en-US" sz="1200" dirty="0">
              <a:latin typeface="Economica" panose="020B0604020202020204" charset="0"/>
            </a:endParaRPr>
          </a:p>
        </p:txBody>
      </p:sp>
    </p:spTree>
    <p:extLst>
      <p:ext uri="{BB962C8B-B14F-4D97-AF65-F5344CB8AC3E}">
        <p14:creationId xmlns:p14="http://schemas.microsoft.com/office/powerpoint/2010/main" val="3968403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00" y="367596"/>
            <a:ext cx="8520600" cy="2677656"/>
          </a:xfrm>
          <a:prstGeom prst="rect">
            <a:avLst/>
          </a:prstGeom>
        </p:spPr>
        <p:txBody>
          <a:bodyPr wrap="square">
            <a:spAutoFit/>
          </a:bodyPr>
          <a:lstStyle/>
          <a:p>
            <a:r>
              <a:rPr lang="en-US" sz="2800" dirty="0" smtClean="0">
                <a:latin typeface="Economica" panose="020B0604020202020204" charset="0"/>
              </a:rPr>
              <a:t>“The </a:t>
            </a:r>
            <a:r>
              <a:rPr lang="en-US" sz="2800" dirty="0">
                <a:latin typeface="Economica" panose="020B0604020202020204" charset="0"/>
              </a:rPr>
              <a:t>percentage of respondents who reported having seriously considered suicide in the 30 days before completing the survey (10.7%) was significantly higher among respondents aged 18–24 years (25.5%), minority racial/ethnic groups (Hispanic respondents [18.6%], non-Hispanic black [black] respondents [15.1%]), self-reported unpaid caregivers for adults</a:t>
            </a:r>
            <a:r>
              <a:rPr lang="en-US" sz="2800" baseline="30000" dirty="0">
                <a:latin typeface="Economica" panose="020B0604020202020204" charset="0"/>
              </a:rPr>
              <a:t>§</a:t>
            </a:r>
            <a:r>
              <a:rPr lang="en-US" sz="2800" dirty="0">
                <a:latin typeface="Economica" panose="020B0604020202020204" charset="0"/>
              </a:rPr>
              <a:t> (30.7%), and essential </a:t>
            </a:r>
            <a:r>
              <a:rPr lang="en-US" sz="2800" dirty="0" smtClean="0">
                <a:latin typeface="Economica" panose="020B0604020202020204" charset="0"/>
              </a:rPr>
              <a:t>workers</a:t>
            </a:r>
            <a:r>
              <a:rPr lang="en-US" sz="2800" dirty="0">
                <a:latin typeface="Economica" panose="020B0604020202020204" charset="0"/>
              </a:rPr>
              <a:t> (21.7</a:t>
            </a:r>
            <a:r>
              <a:rPr lang="en-US" sz="2800" dirty="0" smtClean="0">
                <a:latin typeface="Economica" panose="020B0604020202020204" charset="0"/>
              </a:rPr>
              <a:t>%).”</a:t>
            </a:r>
            <a:endParaRPr lang="en-US" sz="2800" dirty="0">
              <a:latin typeface="Economica" panose="020B0604020202020204" charset="0"/>
            </a:endParaRPr>
          </a:p>
        </p:txBody>
      </p:sp>
      <p:sp>
        <p:nvSpPr>
          <p:cNvPr id="5" name="Rectangle 4"/>
          <p:cNvSpPr/>
          <p:nvPr/>
        </p:nvSpPr>
        <p:spPr>
          <a:xfrm>
            <a:off x="311700" y="4472796"/>
            <a:ext cx="8725094" cy="461665"/>
          </a:xfrm>
          <a:prstGeom prst="rect">
            <a:avLst/>
          </a:prstGeom>
        </p:spPr>
        <p:txBody>
          <a:bodyPr wrap="square">
            <a:spAutoFit/>
          </a:bodyPr>
          <a:lstStyle/>
          <a:p>
            <a:pPr indent="-457200"/>
            <a:r>
              <a:rPr lang="en-US" sz="1200" dirty="0">
                <a:latin typeface="Economica" panose="020B0604020202020204" charset="0"/>
              </a:rPr>
              <a:t>Czeisler, Mark, et al. </a:t>
            </a:r>
            <a:r>
              <a:rPr lang="en-US" sz="1200" dirty="0">
                <a:latin typeface="Economica" panose="020B0604020202020204" charset="0"/>
                <a:ea typeface="Economica"/>
                <a:cs typeface="Economica"/>
                <a:sym typeface="Economica"/>
              </a:rPr>
              <a:t>“Mental Health, Substance Use, and Suicidal Ideation During the COVID-19 Pandemic</a:t>
            </a:r>
            <a:r>
              <a:rPr lang="en-US" sz="1200" dirty="0">
                <a:latin typeface="Economica" panose="020B0604020202020204" charset="0"/>
              </a:rPr>
              <a:t>—United States, June 24-30, 2020.” </a:t>
            </a:r>
            <a:r>
              <a:rPr lang="en-US" sz="1200" i="1" dirty="0">
                <a:latin typeface="Economica" panose="020B0604020202020204" charset="0"/>
              </a:rPr>
              <a:t>Centers for Disease Control and Prevention</a:t>
            </a:r>
            <a:r>
              <a:rPr lang="en-US" sz="1200" dirty="0">
                <a:latin typeface="Economica" panose="020B0604020202020204" charset="0"/>
              </a:rPr>
              <a:t>,</a:t>
            </a:r>
            <a:r>
              <a:rPr lang="en-US" sz="1200" dirty="0">
                <a:latin typeface="Economica" panose="020B0604020202020204" charset="0"/>
                <a:ea typeface="Economica"/>
                <a:cs typeface="Economica"/>
                <a:sym typeface="Economica"/>
              </a:rPr>
              <a:t> 14 Aug. 2020, </a:t>
            </a:r>
            <a:r>
              <a:rPr lang="en-US" sz="1200" u="sng" dirty="0">
                <a:solidFill>
                  <a:schemeClr val="accent5"/>
                </a:solidFill>
                <a:latin typeface="Economica" panose="020B0604020202020204" charset="0"/>
                <a:ea typeface="Economica"/>
                <a:cs typeface="Economica"/>
                <a:sym typeface="Economica"/>
              </a:rPr>
              <a:t>www.cdc.gov/mmwr/volumes/69/wr/mm6932a1.htm</a:t>
            </a:r>
            <a:r>
              <a:rPr lang="en-US" sz="1200" dirty="0">
                <a:latin typeface="Economica" panose="020B0604020202020204" charset="0"/>
                <a:ea typeface="Economica"/>
                <a:cs typeface="Economica"/>
                <a:sym typeface="Economica"/>
              </a:rPr>
              <a:t>. Accessed 13 Apr. 2021.</a:t>
            </a:r>
            <a:endParaRPr lang="en-US" sz="1200" dirty="0">
              <a:latin typeface="Economica" panose="020B0604020202020204" charset="0"/>
            </a:endParaRPr>
          </a:p>
        </p:txBody>
      </p:sp>
    </p:spTree>
    <p:extLst>
      <p:ext uri="{BB962C8B-B14F-4D97-AF65-F5344CB8AC3E}">
        <p14:creationId xmlns:p14="http://schemas.microsoft.com/office/powerpoint/2010/main" val="3436368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518950"/>
            <a:ext cx="8520600" cy="633989"/>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Clr>
                <a:schemeClr val="dk1"/>
              </a:buClr>
              <a:buSzPts val="1100"/>
              <a:buFont typeface="Arial"/>
              <a:buNone/>
            </a:pPr>
            <a:r>
              <a:rPr lang="en" sz="3800" b="1" dirty="0"/>
              <a:t>Mendocino College “Fall 2020 Needs Survey”</a:t>
            </a:r>
            <a:endParaRPr sz="3800" b="1" dirty="0"/>
          </a:p>
        </p:txBody>
      </p:sp>
      <p:sp>
        <p:nvSpPr>
          <p:cNvPr id="135" name="Google Shape;135;p25"/>
          <p:cNvSpPr txBox="1">
            <a:spLocks noGrp="1"/>
          </p:cNvSpPr>
          <p:nvPr>
            <p:ph type="body" idx="1"/>
          </p:nvPr>
        </p:nvSpPr>
        <p:spPr>
          <a:xfrm>
            <a:off x="311700" y="648146"/>
            <a:ext cx="8520600" cy="3354000"/>
          </a:xfrm>
          <a:prstGeom prst="rect">
            <a:avLst/>
          </a:prstGeom>
        </p:spPr>
        <p:txBody>
          <a:bodyPr spcFirstLastPara="1" wrap="square" lIns="91425" tIns="91425" rIns="91425" bIns="91425" anchor="t" anchorCtr="0">
            <a:noAutofit/>
          </a:bodyPr>
          <a:lstStyle/>
          <a:p>
            <a:pPr marL="0" lvl="0" indent="0">
              <a:spcBef>
                <a:spcPts val="1600"/>
              </a:spcBef>
              <a:buNone/>
            </a:pPr>
            <a:r>
              <a:rPr lang="en-US" b="1" dirty="0">
                <a:latin typeface="Economica" panose="020B0604020202020204" charset="0"/>
              </a:rPr>
              <a:t>Q15 - Do you need academic/personal counseling or socio-emotional support during the quarantine? (572 responses)</a:t>
            </a:r>
          </a:p>
          <a:p>
            <a:pPr marL="0" lvl="0" indent="0">
              <a:spcBef>
                <a:spcPts val="1600"/>
              </a:spcBef>
              <a:buNone/>
            </a:pPr>
            <a:endParaRPr lang="en-US" sz="2100" b="1" dirty="0">
              <a:latin typeface="Economica" panose="020B0604020202020204" charset="0"/>
              <a:ea typeface="Economica"/>
              <a:cs typeface="Economica"/>
              <a:sym typeface="Economica"/>
            </a:endParaRPr>
          </a:p>
          <a:p>
            <a:pPr marL="0" lvl="0" indent="0">
              <a:spcBef>
                <a:spcPts val="1600"/>
              </a:spcBef>
              <a:buNone/>
            </a:pPr>
            <a:endParaRPr lang="en-US" sz="2100" b="1" dirty="0">
              <a:latin typeface="Economica" panose="020B0604020202020204" charset="0"/>
              <a:ea typeface="Economica"/>
              <a:cs typeface="Economica"/>
              <a:sym typeface="Economica"/>
            </a:endParaRPr>
          </a:p>
          <a:p>
            <a:pPr marL="0" lvl="0" indent="0">
              <a:spcBef>
                <a:spcPts val="1600"/>
              </a:spcBef>
              <a:buNone/>
            </a:pPr>
            <a:endParaRPr lang="en-US" sz="2100" b="1" dirty="0">
              <a:latin typeface="Economica" panose="020B0604020202020204" charset="0"/>
              <a:ea typeface="Economica"/>
              <a:cs typeface="Economica"/>
              <a:sym typeface="Economica"/>
            </a:endParaRPr>
          </a:p>
          <a:p>
            <a:pPr marL="0" lvl="0" indent="0">
              <a:spcBef>
                <a:spcPts val="1600"/>
              </a:spcBef>
              <a:buNone/>
            </a:pPr>
            <a:endParaRPr lang="en-US" sz="2100" b="1" dirty="0">
              <a:latin typeface="Economica" panose="020B0604020202020204" charset="0"/>
              <a:ea typeface="Economica"/>
              <a:cs typeface="Economica"/>
              <a:sym typeface="Economica"/>
            </a:endParaRPr>
          </a:p>
          <a:p>
            <a:pPr marL="0" lvl="0" indent="0" algn="l" rtl="0">
              <a:spcBef>
                <a:spcPts val="1600"/>
              </a:spcBef>
              <a:spcAft>
                <a:spcPts val="1600"/>
              </a:spcAft>
              <a:buNone/>
            </a:pPr>
            <a:endParaRPr dirty="0"/>
          </a:p>
        </p:txBody>
      </p:sp>
      <p:pic>
        <p:nvPicPr>
          <p:cNvPr id="4" name="Picture 3" descr="Picture 6"/>
          <p:cNvPicPr/>
          <p:nvPr/>
        </p:nvPicPr>
        <p:blipFill>
          <a:blip r:embed="rId3" cstate="print"/>
          <a:stretch>
            <a:fillRect/>
          </a:stretch>
        </p:blipFill>
        <p:spPr>
          <a:xfrm>
            <a:off x="2709521" y="2316558"/>
            <a:ext cx="5920821" cy="2211751"/>
          </a:xfrm>
          <a:prstGeom prst="rect">
            <a:avLst/>
          </a:prstGeom>
        </p:spPr>
      </p:pic>
      <p:sp>
        <p:nvSpPr>
          <p:cNvPr id="2" name="Rectangle 1"/>
          <p:cNvSpPr/>
          <p:nvPr/>
        </p:nvSpPr>
        <p:spPr>
          <a:xfrm>
            <a:off x="311700" y="4734195"/>
            <a:ext cx="8520600" cy="276999"/>
          </a:xfrm>
          <a:prstGeom prst="rect">
            <a:avLst/>
          </a:prstGeom>
        </p:spPr>
        <p:txBody>
          <a:bodyPr wrap="square">
            <a:spAutoFit/>
          </a:bodyPr>
          <a:lstStyle/>
          <a:p>
            <a:pPr marL="457200" lvl="0" indent="-457200">
              <a:spcBef>
                <a:spcPts val="1200"/>
              </a:spcBef>
              <a:buClr>
                <a:schemeClr val="dk1"/>
              </a:buClr>
              <a:buSzPts val="1100"/>
            </a:pPr>
            <a:r>
              <a:rPr lang="en-US" sz="1200" dirty="0">
                <a:latin typeface="Economica"/>
                <a:ea typeface="Economica"/>
                <a:cs typeface="Economica"/>
                <a:sym typeface="Economica"/>
              </a:rPr>
              <a:t>Flores, Minerva. “Fall 2020 Needs Survey.” </a:t>
            </a:r>
            <a:r>
              <a:rPr lang="en-US" sz="1200" i="1" dirty="0">
                <a:latin typeface="Economica"/>
                <a:ea typeface="Economica"/>
                <a:cs typeface="Economica"/>
                <a:sym typeface="Economica"/>
              </a:rPr>
              <a:t>Mendocino College</a:t>
            </a:r>
            <a:r>
              <a:rPr lang="en-US" sz="1200" dirty="0">
                <a:latin typeface="Economica"/>
                <a:ea typeface="Economica"/>
                <a:cs typeface="Economica"/>
                <a:sym typeface="Economica"/>
              </a:rPr>
              <a:t>, Fall 2020.</a:t>
            </a:r>
            <a:endParaRPr lang="en-US" sz="1200" b="1" dirty="0">
              <a:latin typeface="Economica"/>
              <a:ea typeface="Economica"/>
              <a:cs typeface="Economica"/>
              <a:sym typeface="Economica"/>
            </a:endParaRPr>
          </a:p>
        </p:txBody>
      </p:sp>
      <p:graphicFrame>
        <p:nvGraphicFramePr>
          <p:cNvPr id="5" name="Table 4"/>
          <p:cNvGraphicFramePr>
            <a:graphicFrameLocks noGrp="1"/>
          </p:cNvGraphicFramePr>
          <p:nvPr>
            <p:extLst>
              <p:ext uri="{D42A27DB-BD31-4B8C-83A1-F6EECF244321}">
                <p14:modId xmlns:p14="http://schemas.microsoft.com/office/powerpoint/2010/main" val="4263683159"/>
              </p:ext>
            </p:extLst>
          </p:nvPr>
        </p:nvGraphicFramePr>
        <p:xfrm>
          <a:off x="403918" y="1777106"/>
          <a:ext cx="2305602" cy="1483360"/>
        </p:xfrm>
        <a:graphic>
          <a:graphicData uri="http://schemas.openxmlformats.org/drawingml/2006/table">
            <a:tbl>
              <a:tblPr firstRow="1" bandRow="1">
                <a:tableStyleId>{5940675A-B579-460E-94D1-54222C63F5DA}</a:tableStyleId>
              </a:tblPr>
              <a:tblGrid>
                <a:gridCol w="768534">
                  <a:extLst>
                    <a:ext uri="{9D8B030D-6E8A-4147-A177-3AD203B41FA5}">
                      <a16:colId xmlns:a16="http://schemas.microsoft.com/office/drawing/2014/main" val="2327688024"/>
                    </a:ext>
                  </a:extLst>
                </a:gridCol>
                <a:gridCol w="768534">
                  <a:extLst>
                    <a:ext uri="{9D8B030D-6E8A-4147-A177-3AD203B41FA5}">
                      <a16:colId xmlns:a16="http://schemas.microsoft.com/office/drawing/2014/main" val="2934593667"/>
                    </a:ext>
                  </a:extLst>
                </a:gridCol>
                <a:gridCol w="768534">
                  <a:extLst>
                    <a:ext uri="{9D8B030D-6E8A-4147-A177-3AD203B41FA5}">
                      <a16:colId xmlns:a16="http://schemas.microsoft.com/office/drawing/2014/main" val="1592461571"/>
                    </a:ext>
                  </a:extLst>
                </a:gridCol>
              </a:tblGrid>
              <a:tr h="370840">
                <a:tc>
                  <a:txBody>
                    <a:bodyPr/>
                    <a:lstStyle/>
                    <a:p>
                      <a:pPr algn="r"/>
                      <a:r>
                        <a:rPr lang="en-US" b="1" dirty="0">
                          <a:latin typeface="Economica" panose="020B0604020202020204" charset="0"/>
                        </a:rPr>
                        <a:t>Answer</a:t>
                      </a:r>
                    </a:p>
                  </a:txBody>
                  <a:tcPr/>
                </a:tc>
                <a:tc>
                  <a:txBody>
                    <a:bodyPr/>
                    <a:lstStyle/>
                    <a:p>
                      <a:pPr algn="r"/>
                      <a:r>
                        <a:rPr lang="en-US" b="1" dirty="0">
                          <a:latin typeface="Economica" panose="020B0604020202020204" charset="0"/>
                        </a:rPr>
                        <a:t>%</a:t>
                      </a:r>
                    </a:p>
                  </a:txBody>
                  <a:tcPr/>
                </a:tc>
                <a:tc>
                  <a:txBody>
                    <a:bodyPr/>
                    <a:lstStyle/>
                    <a:p>
                      <a:pPr algn="r"/>
                      <a:r>
                        <a:rPr lang="en-US" b="1" dirty="0">
                          <a:latin typeface="Economica" panose="020B0604020202020204" charset="0"/>
                        </a:rPr>
                        <a:t>Count</a:t>
                      </a:r>
                    </a:p>
                  </a:txBody>
                  <a:tcPr/>
                </a:tc>
                <a:extLst>
                  <a:ext uri="{0D108BD9-81ED-4DB2-BD59-A6C34878D82A}">
                    <a16:rowId xmlns:a16="http://schemas.microsoft.com/office/drawing/2014/main" val="3806584706"/>
                  </a:ext>
                </a:extLst>
              </a:tr>
              <a:tr h="370840">
                <a:tc>
                  <a:txBody>
                    <a:bodyPr/>
                    <a:lstStyle/>
                    <a:p>
                      <a:pPr algn="r"/>
                      <a:r>
                        <a:rPr lang="en-US" b="1" dirty="0">
                          <a:latin typeface="Economica" panose="020B0604020202020204" charset="0"/>
                        </a:rPr>
                        <a:t>Yes</a:t>
                      </a:r>
                    </a:p>
                  </a:txBody>
                  <a:tcPr/>
                </a:tc>
                <a:tc>
                  <a:txBody>
                    <a:bodyPr/>
                    <a:lstStyle/>
                    <a:p>
                      <a:pPr algn="r"/>
                      <a:r>
                        <a:rPr lang="en-US" dirty="0">
                          <a:latin typeface="Economica" panose="020B0604020202020204" charset="0"/>
                        </a:rPr>
                        <a:t>23.43%</a:t>
                      </a:r>
                    </a:p>
                  </a:txBody>
                  <a:tcPr/>
                </a:tc>
                <a:tc>
                  <a:txBody>
                    <a:bodyPr/>
                    <a:lstStyle/>
                    <a:p>
                      <a:pPr algn="r"/>
                      <a:r>
                        <a:rPr lang="en-US" dirty="0">
                          <a:latin typeface="Economica" panose="020B0604020202020204" charset="0"/>
                        </a:rPr>
                        <a:t>134</a:t>
                      </a:r>
                    </a:p>
                  </a:txBody>
                  <a:tcPr/>
                </a:tc>
                <a:extLst>
                  <a:ext uri="{0D108BD9-81ED-4DB2-BD59-A6C34878D82A}">
                    <a16:rowId xmlns:a16="http://schemas.microsoft.com/office/drawing/2014/main" val="1175015172"/>
                  </a:ext>
                </a:extLst>
              </a:tr>
              <a:tr h="370840">
                <a:tc>
                  <a:txBody>
                    <a:bodyPr/>
                    <a:lstStyle/>
                    <a:p>
                      <a:pPr algn="r"/>
                      <a:r>
                        <a:rPr lang="en-US" b="1" dirty="0">
                          <a:latin typeface="Economica" panose="020B0604020202020204" charset="0"/>
                        </a:rPr>
                        <a:t>No</a:t>
                      </a:r>
                    </a:p>
                  </a:txBody>
                  <a:tcPr/>
                </a:tc>
                <a:tc>
                  <a:txBody>
                    <a:bodyPr/>
                    <a:lstStyle/>
                    <a:p>
                      <a:pPr algn="r"/>
                      <a:r>
                        <a:rPr lang="en-US" dirty="0">
                          <a:latin typeface="Economica" panose="020B0604020202020204" charset="0"/>
                        </a:rPr>
                        <a:t>76.57%</a:t>
                      </a:r>
                    </a:p>
                  </a:txBody>
                  <a:tcPr/>
                </a:tc>
                <a:tc>
                  <a:txBody>
                    <a:bodyPr/>
                    <a:lstStyle/>
                    <a:p>
                      <a:pPr algn="r"/>
                      <a:r>
                        <a:rPr lang="en-US" dirty="0">
                          <a:latin typeface="Economica" panose="020B0604020202020204" charset="0"/>
                        </a:rPr>
                        <a:t>438</a:t>
                      </a:r>
                    </a:p>
                  </a:txBody>
                  <a:tcPr/>
                </a:tc>
                <a:extLst>
                  <a:ext uri="{0D108BD9-81ED-4DB2-BD59-A6C34878D82A}">
                    <a16:rowId xmlns:a16="http://schemas.microsoft.com/office/drawing/2014/main" val="1934716239"/>
                  </a:ext>
                </a:extLst>
              </a:tr>
              <a:tr h="370840">
                <a:tc>
                  <a:txBody>
                    <a:bodyPr/>
                    <a:lstStyle/>
                    <a:p>
                      <a:pPr algn="r"/>
                      <a:r>
                        <a:rPr lang="en-US" b="1" dirty="0">
                          <a:latin typeface="Economica" panose="020B0604020202020204" charset="0"/>
                        </a:rPr>
                        <a:t>Total</a:t>
                      </a:r>
                    </a:p>
                  </a:txBody>
                  <a:tcPr/>
                </a:tc>
                <a:tc>
                  <a:txBody>
                    <a:bodyPr/>
                    <a:lstStyle/>
                    <a:p>
                      <a:pPr algn="r"/>
                      <a:r>
                        <a:rPr lang="en-US" dirty="0">
                          <a:latin typeface="Economica" panose="020B0604020202020204" charset="0"/>
                        </a:rPr>
                        <a:t>100%</a:t>
                      </a:r>
                    </a:p>
                  </a:txBody>
                  <a:tcPr/>
                </a:tc>
                <a:tc>
                  <a:txBody>
                    <a:bodyPr/>
                    <a:lstStyle/>
                    <a:p>
                      <a:pPr algn="r"/>
                      <a:r>
                        <a:rPr lang="en-US" dirty="0">
                          <a:latin typeface="Economica" panose="020B0604020202020204" charset="0"/>
                        </a:rPr>
                        <a:t>572</a:t>
                      </a:r>
                    </a:p>
                  </a:txBody>
                  <a:tcPr/>
                </a:tc>
                <a:extLst>
                  <a:ext uri="{0D108BD9-81ED-4DB2-BD59-A6C34878D82A}">
                    <a16:rowId xmlns:a16="http://schemas.microsoft.com/office/drawing/2014/main" val="2590764684"/>
                  </a:ext>
                </a:extLst>
              </a:tr>
            </a:tbl>
          </a:graphicData>
        </a:graphic>
      </p:graphicFrame>
    </p:spTree>
    <p:extLst>
      <p:ext uri="{BB962C8B-B14F-4D97-AF65-F5344CB8AC3E}">
        <p14:creationId xmlns:p14="http://schemas.microsoft.com/office/powerpoint/2010/main" val="2811730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518950"/>
            <a:ext cx="8520600" cy="633989"/>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Clr>
                <a:schemeClr val="dk1"/>
              </a:buClr>
              <a:buSzPts val="1100"/>
              <a:buFont typeface="Arial"/>
              <a:buNone/>
            </a:pPr>
            <a:r>
              <a:rPr lang="en" sz="3400" b="1" dirty="0"/>
              <a:t>Mendocino College “Fall 2020 Needs Survey”</a:t>
            </a:r>
            <a:endParaRPr sz="3400" b="1" dirty="0"/>
          </a:p>
        </p:txBody>
      </p:sp>
      <p:sp>
        <p:nvSpPr>
          <p:cNvPr id="135" name="Google Shape;135;p25"/>
          <p:cNvSpPr txBox="1">
            <a:spLocks noGrp="1"/>
          </p:cNvSpPr>
          <p:nvPr>
            <p:ph type="body" idx="1"/>
          </p:nvPr>
        </p:nvSpPr>
        <p:spPr>
          <a:xfrm>
            <a:off x="311700" y="648146"/>
            <a:ext cx="8520600" cy="3354000"/>
          </a:xfrm>
          <a:prstGeom prst="rect">
            <a:avLst/>
          </a:prstGeom>
        </p:spPr>
        <p:txBody>
          <a:bodyPr spcFirstLastPara="1" wrap="square" lIns="91425" tIns="91425" rIns="91425" bIns="91425" anchor="t" anchorCtr="0">
            <a:noAutofit/>
          </a:bodyPr>
          <a:lstStyle/>
          <a:p>
            <a:pPr marL="114300" indent="0">
              <a:buNone/>
            </a:pPr>
            <a:endParaRPr lang="en-US" dirty="0">
              <a:latin typeface="Economica" panose="020B0604020202020204" charset="0"/>
            </a:endParaRPr>
          </a:p>
          <a:p>
            <a:pPr marL="114300" indent="0">
              <a:buNone/>
            </a:pPr>
            <a:r>
              <a:rPr lang="en-US" sz="1900" b="1" dirty="0">
                <a:latin typeface="Economica" panose="020B0604020202020204" charset="0"/>
              </a:rPr>
              <a:t>Q6 - Is there anything else you need in order to successfully complete the Fall 2020 semester remotely?</a:t>
            </a:r>
          </a:p>
          <a:p>
            <a:r>
              <a:rPr lang="en-US" dirty="0">
                <a:latin typeface="Economica" panose="020B0604020202020204" charset="0"/>
                <a:ea typeface="Economica"/>
                <a:cs typeface="Economica"/>
                <a:sym typeface="Economica"/>
              </a:rPr>
              <a:t>“</a:t>
            </a:r>
            <a:r>
              <a:rPr lang="en-US" dirty="0">
                <a:latin typeface="Economica" panose="020B0604020202020204" charset="0"/>
              </a:rPr>
              <a:t>Mental health counseling or referral services for primary mental health care … any resources available for single struggling parents with mental illness”</a:t>
            </a:r>
          </a:p>
          <a:p>
            <a:r>
              <a:rPr lang="en-US" dirty="0">
                <a:latin typeface="Economica" panose="020B0604020202020204" charset="0"/>
                <a:ea typeface="Economica"/>
                <a:cs typeface="Economica"/>
                <a:sym typeface="Economica"/>
              </a:rPr>
              <a:t>“</a:t>
            </a:r>
            <a:r>
              <a:rPr lang="en-US" dirty="0">
                <a:latin typeface="Economica" panose="020B0604020202020204" charset="0"/>
              </a:rPr>
              <a:t>Just for the world to stop being so crazy. Can you believe we've been pretty much locked in our houses for 6 months?”</a:t>
            </a:r>
          </a:p>
          <a:p>
            <a:r>
              <a:rPr lang="en-US" dirty="0">
                <a:latin typeface="Economica" panose="020B0604020202020204" charset="0"/>
              </a:rPr>
              <a:t>“Right now I'm extremely depressed and I'm having trouble not bursting into tears several times a day.”</a:t>
            </a:r>
          </a:p>
          <a:p>
            <a:r>
              <a:rPr lang="en-US" dirty="0">
                <a:latin typeface="Economica" panose="020B0604020202020204" charset="0"/>
              </a:rPr>
              <a:t>“Follow up academic meetings with counselors to make sure … my mental health isn't dragging me down from completing my classes”</a:t>
            </a:r>
          </a:p>
          <a:p>
            <a:r>
              <a:rPr lang="en-US" dirty="0">
                <a:latin typeface="Economica" panose="020B0604020202020204" charset="0"/>
              </a:rPr>
              <a:t>“Emotional support.”</a:t>
            </a:r>
          </a:p>
          <a:p>
            <a:r>
              <a:rPr lang="en-US" dirty="0">
                <a:latin typeface="Economica" panose="020B0604020202020204" charset="0"/>
              </a:rPr>
              <a:t>“I hope to get through the tough times this Fall. Thank you for your help.”</a:t>
            </a:r>
            <a:endParaRPr lang="en-US" dirty="0">
              <a:latin typeface="Economica" panose="020B0604020202020204" charset="0"/>
              <a:ea typeface="Economica"/>
              <a:cs typeface="Economica"/>
              <a:sym typeface="Economica"/>
            </a:endParaRPr>
          </a:p>
          <a:p>
            <a:pPr marL="0" lvl="0" indent="0">
              <a:spcBef>
                <a:spcPts val="1600"/>
              </a:spcBef>
              <a:buNone/>
            </a:pPr>
            <a:endParaRPr lang="en-US" dirty="0">
              <a:latin typeface="Economica" panose="020B0604020202020204" charset="0"/>
              <a:ea typeface="Economica"/>
              <a:cs typeface="Economica"/>
              <a:sym typeface="Economica"/>
            </a:endParaRPr>
          </a:p>
          <a:p>
            <a:pPr marL="0" lvl="0" indent="0" algn="l" rtl="0">
              <a:spcBef>
                <a:spcPts val="1600"/>
              </a:spcBef>
              <a:spcAft>
                <a:spcPts val="1600"/>
              </a:spcAft>
              <a:buNone/>
            </a:pPr>
            <a:endParaRPr dirty="0">
              <a:latin typeface="Economica" panose="020B0604020202020204" charset="0"/>
            </a:endParaRPr>
          </a:p>
        </p:txBody>
      </p:sp>
      <p:sp>
        <p:nvSpPr>
          <p:cNvPr id="2" name="Rectangle 1"/>
          <p:cNvSpPr/>
          <p:nvPr/>
        </p:nvSpPr>
        <p:spPr>
          <a:xfrm>
            <a:off x="311700" y="4702664"/>
            <a:ext cx="8520600" cy="276999"/>
          </a:xfrm>
          <a:prstGeom prst="rect">
            <a:avLst/>
          </a:prstGeom>
        </p:spPr>
        <p:txBody>
          <a:bodyPr wrap="square">
            <a:spAutoFit/>
          </a:bodyPr>
          <a:lstStyle/>
          <a:p>
            <a:pPr marL="457200" lvl="0" indent="-457200">
              <a:spcBef>
                <a:spcPts val="1200"/>
              </a:spcBef>
              <a:buClr>
                <a:schemeClr val="dk1"/>
              </a:buClr>
              <a:buSzPts val="1100"/>
            </a:pPr>
            <a:r>
              <a:rPr lang="en-US" sz="1200" dirty="0">
                <a:latin typeface="Economica"/>
                <a:ea typeface="Economica"/>
                <a:cs typeface="Economica"/>
                <a:sym typeface="Economica"/>
              </a:rPr>
              <a:t>Flores, Minerva. “Fall 2020 Needs Survey.” </a:t>
            </a:r>
            <a:r>
              <a:rPr lang="en-US" sz="1200" i="1" dirty="0">
                <a:latin typeface="Economica"/>
                <a:ea typeface="Economica"/>
                <a:cs typeface="Economica"/>
                <a:sym typeface="Economica"/>
              </a:rPr>
              <a:t>Mendocino College</a:t>
            </a:r>
            <a:r>
              <a:rPr lang="en-US" sz="1200" dirty="0">
                <a:latin typeface="Economica"/>
                <a:ea typeface="Economica"/>
                <a:cs typeface="Economica"/>
                <a:sym typeface="Economica"/>
              </a:rPr>
              <a:t>, Fall 2020.</a:t>
            </a:r>
            <a:endParaRPr lang="en-US" sz="1200" b="1" dirty="0">
              <a:latin typeface="Economica"/>
              <a:ea typeface="Economica"/>
              <a:cs typeface="Economica"/>
              <a:sym typeface="Economica"/>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4263355" y="4045422"/>
              <a:ext cx="1671120" cy="42840"/>
            </p14:xfrm>
          </p:contentPart>
        </mc:Choice>
        <mc:Fallback xmlns="">
          <p:pic>
            <p:nvPicPr>
              <p:cNvPr id="3" name="Ink 2"/>
              <p:cNvPicPr/>
              <p:nvPr/>
            </p:nvPicPr>
            <p:blipFill>
              <a:blip r:embed="rId4"/>
              <a:stretch>
                <a:fillRect/>
              </a:stretch>
            </p:blipFill>
            <p:spPr>
              <a:xfrm>
                <a:off x="4221595" y="3961542"/>
                <a:ext cx="1754640" cy="210600"/>
              </a:xfrm>
              <a:prstGeom prst="rect">
                <a:avLst/>
              </a:prstGeom>
            </p:spPr>
          </p:pic>
        </mc:Fallback>
      </mc:AlternateContent>
    </p:spTree>
    <p:extLst>
      <p:ext uri="{BB962C8B-B14F-4D97-AF65-F5344CB8AC3E}">
        <p14:creationId xmlns:p14="http://schemas.microsoft.com/office/powerpoint/2010/main" val="679472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68261" y="2258996"/>
            <a:ext cx="8520600" cy="831300"/>
          </a:xfrm>
          <a:prstGeom prst="rect">
            <a:avLst/>
          </a:prstGeom>
        </p:spPr>
        <p:txBody>
          <a:bodyPr spcFirstLastPara="1" wrap="square" lIns="91425" tIns="91425" rIns="91425" bIns="91425" anchor="b" anchorCtr="0">
            <a:noAutofit/>
          </a:bodyPr>
          <a:lstStyle/>
          <a:p>
            <a:pPr lvl="0"/>
            <a:r>
              <a:rPr lang="en-US" sz="4000" b="1" dirty="0">
                <a:latin typeface="Economica" panose="020B0604020202020204" charset="0"/>
              </a:rPr>
              <a:t>What can educators do to better support students experiencing toxic stress and other mental health issues?</a:t>
            </a:r>
            <a:endParaRPr sz="3800" b="1" dirty="0"/>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637704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75" y="3847401"/>
            <a:ext cx="8520600" cy="831300"/>
          </a:xfrm>
        </p:spPr>
        <p:txBody>
          <a:bodyPr/>
          <a:lstStyle/>
          <a:p>
            <a:r>
              <a:rPr lang="en-US" sz="7200" b="1" dirty="0"/>
              <a:t>Students need to feel safe &amp; supported. So we need to create classes in which they do.</a:t>
            </a:r>
          </a:p>
        </p:txBody>
      </p:sp>
      <p:sp>
        <p:nvSpPr>
          <p:cNvPr id="3" name="Rectangle 2"/>
          <p:cNvSpPr/>
          <p:nvPr/>
        </p:nvSpPr>
        <p:spPr>
          <a:xfrm>
            <a:off x="4454820" y="2417862"/>
            <a:ext cx="234360" cy="307777"/>
          </a:xfrm>
          <a:prstGeom prst="rect">
            <a:avLst/>
          </a:prstGeom>
        </p:spPr>
        <p:txBody>
          <a:bodyPr wrap="none">
            <a:spAutoFit/>
          </a:bodyPr>
          <a:lstStyle/>
          <a:p>
            <a:r>
              <a:rPr lang="en-US" dirty="0"/>
              <a:t> </a:t>
            </a:r>
          </a:p>
        </p:txBody>
      </p:sp>
      <p:sp>
        <p:nvSpPr>
          <p:cNvPr id="4" name="Rectangle 3"/>
          <p:cNvSpPr/>
          <p:nvPr/>
        </p:nvSpPr>
        <p:spPr>
          <a:xfrm>
            <a:off x="4454820" y="2417862"/>
            <a:ext cx="234360" cy="307777"/>
          </a:xfrm>
          <a:prstGeom prst="rect">
            <a:avLst/>
          </a:prstGeom>
        </p:spPr>
        <p:txBody>
          <a:bodyPr wrap="none">
            <a:spAutoFit/>
          </a:bodyPr>
          <a:lstStyle/>
          <a:p>
            <a:r>
              <a:rPr lang="en-US" dirty="0"/>
              <a:t> </a:t>
            </a:r>
          </a:p>
        </p:txBody>
      </p:sp>
      <p:sp>
        <p:nvSpPr>
          <p:cNvPr id="5" name="Rectangle 4"/>
          <p:cNvSpPr/>
          <p:nvPr/>
        </p:nvSpPr>
        <p:spPr>
          <a:xfrm>
            <a:off x="4454820" y="2417862"/>
            <a:ext cx="234360"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610063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lh6.googleusercontent.com/tSKRI8abJohxQVfiIgticWVNll0G9Pp1_a1Z60ZgYNU108TP6TrpnwKCNHyEjcnD9d9zwVNUms1HAYsYi0c4YbA65tUhUwWBlo35D94CHKV2avcayAUl6tKsWTdkO5xk7POa8h0zQw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21"/>
            <a:ext cx="3667027" cy="51240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52507" y="236244"/>
            <a:ext cx="4572000" cy="3785652"/>
          </a:xfrm>
          <a:prstGeom prst="rect">
            <a:avLst/>
          </a:prstGeom>
        </p:spPr>
        <p:txBody>
          <a:bodyPr>
            <a:spAutoFit/>
          </a:bodyPr>
          <a:lstStyle/>
          <a:p>
            <a:r>
              <a:rPr lang="en-US" sz="4000" b="1" dirty="0">
                <a:latin typeface="Economica" panose="020B0604020202020204" charset="0"/>
              </a:rPr>
              <a:t>We want our students to be grounded in the parasympathetic system, so they feel connected in our classes and better able to learn.</a:t>
            </a:r>
            <a:endParaRPr lang="en-US" sz="4000" dirty="0">
              <a:latin typeface="Economica" panose="020B0604020202020204" charset="0"/>
            </a:endParaRPr>
          </a:p>
        </p:txBody>
      </p:sp>
      <p:sp>
        <p:nvSpPr>
          <p:cNvPr id="3" name="Rectangle 2"/>
          <p:cNvSpPr/>
          <p:nvPr/>
        </p:nvSpPr>
        <p:spPr>
          <a:xfrm>
            <a:off x="4152507" y="4596362"/>
            <a:ext cx="4884287" cy="461665"/>
          </a:xfrm>
          <a:prstGeom prst="rect">
            <a:avLst/>
          </a:prstGeom>
        </p:spPr>
        <p:txBody>
          <a:bodyPr wrap="square">
            <a:spAutoFit/>
          </a:bodyPr>
          <a:lstStyle/>
          <a:p>
            <a:pPr lvl="0" indent="-457200">
              <a:spcBef>
                <a:spcPts val="1600"/>
              </a:spcBef>
              <a:buSzPts val="1100"/>
              <a:buNone/>
            </a:pPr>
            <a:r>
              <a:rPr lang="en-US" sz="1200" dirty="0">
                <a:latin typeface="Economica"/>
                <a:ea typeface="Economica"/>
                <a:cs typeface="Economica"/>
                <a:sym typeface="Economica"/>
              </a:rPr>
              <a:t>Ruff, Amy. “The Polyvagal Theory and Contemplative Practices.” Portland State University, 22 Jan. 2021, Virtual Teaching Innovation Conference: Contemplative Practice in Higher Education</a:t>
            </a:r>
            <a:r>
              <a:rPr lang="en-US" sz="1200" dirty="0" smtClean="0">
                <a:latin typeface="Economica"/>
                <a:ea typeface="Economica"/>
                <a:cs typeface="Economica"/>
                <a:sym typeface="Economica"/>
              </a:rPr>
              <a:t>. Address.</a:t>
            </a:r>
            <a:endParaRPr lang="en-US" sz="1200" dirty="0">
              <a:highlight>
                <a:srgbClr val="FFFFFF"/>
              </a:highlight>
              <a:latin typeface="Economica"/>
              <a:ea typeface="Economica"/>
              <a:cs typeface="Economica"/>
              <a:sym typeface="Economica"/>
            </a:endParaRPr>
          </a:p>
        </p:txBody>
      </p:sp>
    </p:spTree>
    <p:extLst>
      <p:ext uri="{BB962C8B-B14F-4D97-AF65-F5344CB8AC3E}">
        <p14:creationId xmlns:p14="http://schemas.microsoft.com/office/powerpoint/2010/main" val="1550239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She Believed She Could, So She Did.jpg"/>
          <p:cNvSpPr>
            <a:spLocks noChangeAspect="1" noChangeArrowheads="1"/>
          </p:cNvSpPr>
          <p:nvPr/>
        </p:nvSpPr>
        <p:spPr bwMode="auto">
          <a:xfrm>
            <a:off x="996132" y="166148"/>
            <a:ext cx="6867525"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35" y="-91228"/>
            <a:ext cx="8012784" cy="5338517"/>
          </a:xfrm>
          <a:prstGeom prst="rect">
            <a:avLst/>
          </a:prstGeom>
        </p:spPr>
      </p:pic>
    </p:spTree>
    <p:extLst>
      <p:ext uri="{BB962C8B-B14F-4D97-AF65-F5344CB8AC3E}">
        <p14:creationId xmlns:p14="http://schemas.microsoft.com/office/powerpoint/2010/main" val="3680321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b="1" dirty="0"/>
              <a:t>Be Flexible &amp; Transparent</a:t>
            </a:r>
            <a:endParaRPr dirty="0"/>
          </a:p>
        </p:txBody>
      </p:sp>
      <p:sp>
        <p:nvSpPr>
          <p:cNvPr id="190" name="Google Shape;190;p34"/>
          <p:cNvSpPr txBox="1">
            <a:spLocks noGrp="1"/>
          </p:cNvSpPr>
          <p:nvPr>
            <p:ph type="body" idx="1"/>
          </p:nvPr>
        </p:nvSpPr>
        <p:spPr>
          <a:xfrm>
            <a:off x="311700" y="1147225"/>
            <a:ext cx="8520600" cy="3354000"/>
          </a:xfrm>
          <a:prstGeom prst="rect">
            <a:avLst/>
          </a:prstGeom>
        </p:spPr>
        <p:txBody>
          <a:bodyPr spcFirstLastPara="1" wrap="square" lIns="91425" tIns="91425" rIns="91425" bIns="91425" anchor="t" anchorCtr="0">
            <a:noAutofit/>
          </a:bodyPr>
          <a:lstStyle/>
          <a:p>
            <a:pPr marL="914400" indent="-457200">
              <a:lnSpc>
                <a:spcPct val="100000"/>
              </a:lnSpc>
            </a:pPr>
            <a:r>
              <a:rPr lang="en-US" sz="3600" dirty="0">
                <a:latin typeface="Economica"/>
                <a:ea typeface="Economica"/>
                <a:cs typeface="Economica"/>
                <a:sym typeface="Economica"/>
              </a:rPr>
              <a:t>Deadlines &amp; policies (especially related to grading)</a:t>
            </a:r>
          </a:p>
          <a:p>
            <a:pPr marL="914400" indent="-457200">
              <a:lnSpc>
                <a:spcPct val="100000"/>
              </a:lnSpc>
            </a:pPr>
            <a:r>
              <a:rPr lang="en-US" sz="3600" dirty="0">
                <a:latin typeface="Economica"/>
                <a:ea typeface="Economica"/>
                <a:cs typeface="Economica"/>
                <a:sym typeface="Economica"/>
              </a:rPr>
              <a:t>Co-created assignments</a:t>
            </a:r>
          </a:p>
          <a:p>
            <a:pPr marL="914400" indent="-457200">
              <a:lnSpc>
                <a:spcPct val="100000"/>
              </a:lnSpc>
            </a:pPr>
            <a:r>
              <a:rPr lang="en-US" sz="3600" dirty="0">
                <a:latin typeface="Economica"/>
                <a:ea typeface="Economica"/>
                <a:cs typeface="Economica"/>
                <a:sym typeface="Economica"/>
              </a:rPr>
              <a:t>Clear, specific course </a:t>
            </a:r>
            <a:r>
              <a:rPr lang="en-US" sz="3600" dirty="0" smtClean="0">
                <a:latin typeface="Economica"/>
                <a:ea typeface="Economica"/>
                <a:cs typeface="Economica"/>
                <a:sym typeface="Economica"/>
              </a:rPr>
              <a:t>guidelines</a:t>
            </a:r>
          </a:p>
          <a:p>
            <a:pPr marL="914400" indent="-457200">
              <a:lnSpc>
                <a:spcPct val="100000"/>
              </a:lnSpc>
            </a:pPr>
            <a:r>
              <a:rPr lang="en-US" sz="3600" dirty="0" smtClean="0">
                <a:latin typeface="Economica"/>
                <a:ea typeface="Economica"/>
                <a:cs typeface="Economica"/>
                <a:sym typeface="Economica"/>
              </a:rPr>
              <a:t>Individual conferences/check-ins</a:t>
            </a:r>
            <a:endParaRPr lang="en-US" sz="3600" dirty="0">
              <a:latin typeface="Economica"/>
              <a:ea typeface="Economica"/>
              <a:cs typeface="Economica"/>
              <a:sym typeface="Economica"/>
            </a:endParaRPr>
          </a:p>
          <a:p>
            <a:pPr marL="914400" indent="-457200">
              <a:lnSpc>
                <a:spcPct val="100000"/>
              </a:lnSpc>
            </a:pPr>
            <a:r>
              <a:rPr lang="en-US" sz="3600" dirty="0">
                <a:latin typeface="Economica"/>
                <a:ea typeface="Economica"/>
                <a:cs typeface="Economica"/>
                <a:sym typeface="Economica"/>
              </a:rPr>
              <a:t>Extra-credit opportunities</a:t>
            </a:r>
            <a:endParaRPr sz="3600" dirty="0">
              <a:latin typeface="Economica"/>
              <a:ea typeface="Economica"/>
              <a:cs typeface="Economica"/>
              <a:sym typeface="Economica"/>
            </a:endParaRPr>
          </a:p>
        </p:txBody>
      </p:sp>
      <p:sp>
        <p:nvSpPr>
          <p:cNvPr id="2" name="Rectangle 1"/>
          <p:cNvSpPr/>
          <p:nvPr/>
        </p:nvSpPr>
        <p:spPr>
          <a:xfrm>
            <a:off x="228600" y="4624332"/>
            <a:ext cx="8686800" cy="304699"/>
          </a:xfrm>
          <a:prstGeom prst="rect">
            <a:avLst/>
          </a:prstGeom>
        </p:spPr>
        <p:txBody>
          <a:bodyPr wrap="square">
            <a:spAutoFit/>
          </a:bodyPr>
          <a:lstStyle/>
          <a:p>
            <a:pPr>
              <a:lnSpc>
                <a:spcPct val="115000"/>
              </a:lnSpc>
              <a:spcBef>
                <a:spcPts val="1200"/>
              </a:spcBef>
            </a:pPr>
            <a:r>
              <a:rPr lang="en-US" sz="1200" dirty="0" err="1">
                <a:latin typeface="Economica"/>
                <a:ea typeface="Economica"/>
                <a:cs typeface="Economica"/>
                <a:sym typeface="Economica"/>
              </a:rPr>
              <a:t>Grinberg</a:t>
            </a:r>
            <a:r>
              <a:rPr lang="en-US" sz="1200" dirty="0">
                <a:latin typeface="Economica"/>
                <a:ea typeface="Economica"/>
                <a:cs typeface="Economica"/>
                <a:sym typeface="Economica"/>
              </a:rPr>
              <a:t>, Kita. “The Transformational Classroom: Healing Practices for Student Growth.” Teachers on Teaching, Mendocino College, 7 March 2020</a:t>
            </a:r>
            <a:r>
              <a:rPr lang="en-US" sz="1200" dirty="0" smtClean="0">
                <a:latin typeface="Economica"/>
                <a:ea typeface="Economica"/>
                <a:cs typeface="Economica"/>
                <a:sym typeface="Economica"/>
              </a:rPr>
              <a:t>. Address.</a:t>
            </a:r>
            <a:endParaRPr lang="en-US" sz="1200" dirty="0"/>
          </a:p>
        </p:txBody>
      </p:sp>
    </p:spTree>
    <p:extLst>
      <p:ext uri="{BB962C8B-B14F-4D97-AF65-F5344CB8AC3E}">
        <p14:creationId xmlns:p14="http://schemas.microsoft.com/office/powerpoint/2010/main" val="3732828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b="1" dirty="0"/>
              <a:t>Be </a:t>
            </a:r>
            <a:r>
              <a:rPr lang="en" b="1" dirty="0" smtClean="0"/>
              <a:t>Consistent</a:t>
            </a:r>
            <a:endParaRPr dirty="0"/>
          </a:p>
        </p:txBody>
      </p:sp>
      <p:sp>
        <p:nvSpPr>
          <p:cNvPr id="190" name="Google Shape;190;p34"/>
          <p:cNvSpPr txBox="1">
            <a:spLocks noGrp="1"/>
          </p:cNvSpPr>
          <p:nvPr>
            <p:ph type="body" idx="1"/>
          </p:nvPr>
        </p:nvSpPr>
        <p:spPr>
          <a:xfrm>
            <a:off x="311700" y="1147225"/>
            <a:ext cx="8520600" cy="3354000"/>
          </a:xfrm>
          <a:prstGeom prst="rect">
            <a:avLst/>
          </a:prstGeom>
        </p:spPr>
        <p:txBody>
          <a:bodyPr spcFirstLastPara="1" wrap="square" lIns="91425" tIns="91425" rIns="91425" bIns="91425" anchor="t" anchorCtr="0">
            <a:noAutofit/>
          </a:bodyPr>
          <a:lstStyle/>
          <a:p>
            <a:pPr marL="914400" indent="-457200">
              <a:lnSpc>
                <a:spcPct val="100000"/>
              </a:lnSpc>
            </a:pPr>
            <a:r>
              <a:rPr lang="en-US" sz="2800" dirty="0">
                <a:latin typeface="Economica"/>
                <a:ea typeface="Economica"/>
                <a:cs typeface="Economica"/>
                <a:sym typeface="Economica"/>
              </a:rPr>
              <a:t>(When possible) ritualize teaching practices &amp; class community norms (for example, circle discussions, low-stakes formative assessments, scaffolding summative assessment, individual </a:t>
            </a:r>
            <a:r>
              <a:rPr lang="en-US" sz="2800" dirty="0" smtClean="0">
                <a:latin typeface="Economica"/>
                <a:ea typeface="Economica"/>
                <a:cs typeface="Economica"/>
                <a:sym typeface="Economica"/>
              </a:rPr>
              <a:t>conferences/check-ins)</a:t>
            </a:r>
            <a:endParaRPr lang="en-US" sz="2800" dirty="0">
              <a:latin typeface="Economica"/>
              <a:ea typeface="Economica"/>
              <a:cs typeface="Economica"/>
              <a:sym typeface="Economica"/>
            </a:endParaRPr>
          </a:p>
          <a:p>
            <a:pPr marL="914400" indent="-457200">
              <a:lnSpc>
                <a:spcPct val="100000"/>
              </a:lnSpc>
            </a:pPr>
            <a:r>
              <a:rPr lang="en-US" sz="2800" dirty="0">
                <a:latin typeface="Economica"/>
                <a:ea typeface="Economica"/>
                <a:cs typeface="Economica"/>
                <a:sym typeface="Economica"/>
              </a:rPr>
              <a:t>Model the habit of asking questions &amp; quickly responding to students’ inquiries</a:t>
            </a:r>
          </a:p>
          <a:p>
            <a:pPr marL="914400" indent="-457200">
              <a:lnSpc>
                <a:spcPct val="100000"/>
              </a:lnSpc>
            </a:pPr>
            <a:r>
              <a:rPr lang="en-US" sz="2800" dirty="0" smtClean="0">
                <a:latin typeface="Economica"/>
                <a:ea typeface="Economica"/>
                <a:cs typeface="Economica"/>
                <a:sym typeface="Economica"/>
              </a:rPr>
              <a:t>Reach out </a:t>
            </a:r>
            <a:r>
              <a:rPr lang="en-US" sz="2800" dirty="0">
                <a:latin typeface="Economica"/>
                <a:ea typeface="Economica"/>
                <a:cs typeface="Economica"/>
                <a:sym typeface="Economica"/>
              </a:rPr>
              <a:t>to those who are falling behind</a:t>
            </a:r>
          </a:p>
          <a:p>
            <a:pPr marL="914400" indent="-457200">
              <a:lnSpc>
                <a:spcPct val="100000"/>
              </a:lnSpc>
            </a:pPr>
            <a:endParaRPr lang="en-US" sz="2800" dirty="0">
              <a:latin typeface="Economica"/>
              <a:ea typeface="Economica"/>
              <a:cs typeface="Economica"/>
              <a:sym typeface="Economica"/>
            </a:endParaRPr>
          </a:p>
          <a:p>
            <a:pPr marL="914400" indent="-457200">
              <a:lnSpc>
                <a:spcPct val="100000"/>
              </a:lnSpc>
            </a:pPr>
            <a:endParaRPr sz="2000" dirty="0">
              <a:latin typeface="Economica"/>
              <a:ea typeface="Economica"/>
              <a:cs typeface="Economica"/>
              <a:sym typeface="Economica"/>
            </a:endParaRPr>
          </a:p>
          <a:p>
            <a:pPr marL="0" lvl="0" indent="0" algn="l" rtl="0">
              <a:spcBef>
                <a:spcPts val="1600"/>
              </a:spcBef>
              <a:spcAft>
                <a:spcPts val="0"/>
              </a:spcAft>
              <a:buNone/>
            </a:pPr>
            <a:endParaRPr sz="2000" dirty="0">
              <a:latin typeface="Economica"/>
              <a:ea typeface="Economica"/>
              <a:cs typeface="Economica"/>
              <a:sym typeface="Economica"/>
            </a:endParaRPr>
          </a:p>
          <a:p>
            <a:pPr marL="0" lvl="0" indent="0" algn="l" rtl="0">
              <a:spcBef>
                <a:spcPts val="1600"/>
              </a:spcBef>
              <a:spcAft>
                <a:spcPts val="1600"/>
              </a:spcAft>
              <a:buNone/>
            </a:pPr>
            <a:endParaRPr sz="2000" dirty="0">
              <a:latin typeface="Economica"/>
              <a:ea typeface="Economica"/>
              <a:cs typeface="Economica"/>
              <a:sym typeface="Economica"/>
            </a:endParaRPr>
          </a:p>
        </p:txBody>
      </p:sp>
    </p:spTree>
    <p:extLst>
      <p:ext uri="{BB962C8B-B14F-4D97-AF65-F5344CB8AC3E}">
        <p14:creationId xmlns:p14="http://schemas.microsoft.com/office/powerpoint/2010/main" val="3183072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91822" y="114250"/>
            <a:ext cx="8520600" cy="831300"/>
          </a:xfrm>
          <a:prstGeom prst="rect">
            <a:avLst/>
          </a:prstGeom>
        </p:spPr>
        <p:txBody>
          <a:bodyPr spcFirstLastPara="1" wrap="square" lIns="91425" tIns="91425" rIns="91425" bIns="91425" anchor="b" anchorCtr="0">
            <a:noAutofit/>
          </a:bodyPr>
          <a:lstStyle/>
          <a:p>
            <a:r>
              <a:rPr lang="en" b="1" dirty="0">
                <a:latin typeface="Economica" panose="020B0604020202020204" charset="0"/>
              </a:rPr>
              <a:t>“Take a Breath” Activity</a:t>
            </a:r>
            <a:endParaRPr lang="en-US" dirty="0">
              <a:latin typeface="Economica" panose="020B060402020202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212" y="945550"/>
            <a:ext cx="5247862" cy="3498574"/>
          </a:xfrm>
          <a:prstGeom prst="rect">
            <a:avLst/>
          </a:prstGeom>
        </p:spPr>
      </p:pic>
      <p:sp>
        <p:nvSpPr>
          <p:cNvPr id="3" name="Rectangle 2"/>
          <p:cNvSpPr/>
          <p:nvPr/>
        </p:nvSpPr>
        <p:spPr>
          <a:xfrm>
            <a:off x="139148" y="4578395"/>
            <a:ext cx="8825948" cy="461665"/>
          </a:xfrm>
          <a:prstGeom prst="rect">
            <a:avLst/>
          </a:prstGeom>
        </p:spPr>
        <p:txBody>
          <a:bodyPr wrap="square">
            <a:spAutoFit/>
          </a:bodyPr>
          <a:lstStyle/>
          <a:p>
            <a:pPr marL="457200" indent="-457200">
              <a:spcBef>
                <a:spcPts val="1600"/>
              </a:spcBef>
              <a:buClr>
                <a:schemeClr val="dk1"/>
              </a:buClr>
              <a:buSzPts val="1100"/>
            </a:pPr>
            <a:r>
              <a:rPr lang="en-US" sz="1200" dirty="0">
                <a:latin typeface="Economica" panose="020B0604020202020204" charset="0"/>
                <a:ea typeface="Economica"/>
                <a:cs typeface="Economica"/>
                <a:sym typeface="Economica"/>
              </a:rPr>
              <a:t>de Castro, John. “</a:t>
            </a:r>
            <a:r>
              <a:rPr lang="en-US" sz="1200" dirty="0">
                <a:latin typeface="Economica" panose="020B0604020202020204" charset="0"/>
              </a:rPr>
              <a:t>Reduce Anxiety and Depression in College Student with an Online Mindfulness Virtual Community</a:t>
            </a:r>
            <a:r>
              <a:rPr lang="en-US" sz="1200" dirty="0">
                <a:latin typeface="Economica" panose="020B0604020202020204" charset="0"/>
                <a:ea typeface="Economica"/>
                <a:cs typeface="Economica"/>
                <a:sym typeface="Economica"/>
              </a:rPr>
              <a:t>.” </a:t>
            </a:r>
            <a:r>
              <a:rPr lang="en-US" sz="1200" i="1" dirty="0">
                <a:latin typeface="Economica" panose="020B0604020202020204" charset="0"/>
                <a:ea typeface="Economica"/>
                <a:cs typeface="Economica"/>
                <a:sym typeface="Economica"/>
              </a:rPr>
              <a:t>Contemplative Studies</a:t>
            </a:r>
            <a:r>
              <a:rPr lang="en-US" sz="1200" dirty="0">
                <a:latin typeface="Economica" panose="020B0604020202020204" charset="0"/>
                <a:ea typeface="Economica"/>
                <a:cs typeface="Economica"/>
                <a:sym typeface="Economica"/>
              </a:rPr>
              <a:t>, 31 Oct. 2020, </a:t>
            </a:r>
            <a:r>
              <a:rPr lang="en-US" sz="1200" u="sng" dirty="0">
                <a:solidFill>
                  <a:schemeClr val="accent5"/>
                </a:solidFill>
                <a:latin typeface="Economica" panose="020B0604020202020204" charset="0"/>
                <a:ea typeface="Economica"/>
                <a:cs typeface="Economica"/>
                <a:sym typeface="Economica"/>
              </a:rPr>
              <a:t>contemplative-studies.org/</a:t>
            </a:r>
            <a:r>
              <a:rPr lang="en-US" sz="1200" u="sng" dirty="0" err="1">
                <a:solidFill>
                  <a:schemeClr val="accent5"/>
                </a:solidFill>
                <a:latin typeface="Economica" panose="020B0604020202020204" charset="0"/>
                <a:ea typeface="Economica"/>
                <a:cs typeface="Economica"/>
                <a:sym typeface="Economica"/>
              </a:rPr>
              <a:t>wp</a:t>
            </a:r>
            <a:r>
              <a:rPr lang="en-US" sz="1200" u="sng" dirty="0">
                <a:solidFill>
                  <a:schemeClr val="accent5"/>
                </a:solidFill>
                <a:latin typeface="Economica" panose="020B0604020202020204" charset="0"/>
                <a:ea typeface="Economica"/>
                <a:cs typeface="Economica"/>
                <a:sym typeface="Economica"/>
              </a:rPr>
              <a:t>/</a:t>
            </a:r>
            <a:r>
              <a:rPr lang="en-US" sz="1200" u="sng" dirty="0" err="1">
                <a:solidFill>
                  <a:schemeClr val="accent5"/>
                </a:solidFill>
                <a:latin typeface="Economica" panose="020B0604020202020204" charset="0"/>
                <a:ea typeface="Economica"/>
                <a:cs typeface="Economica"/>
                <a:sym typeface="Economica"/>
              </a:rPr>
              <a:t>index.php</a:t>
            </a:r>
            <a:r>
              <a:rPr lang="en-US" sz="1200" u="sng" dirty="0">
                <a:solidFill>
                  <a:schemeClr val="accent5"/>
                </a:solidFill>
                <a:latin typeface="Economica" panose="020B0604020202020204" charset="0"/>
                <a:ea typeface="Economica"/>
                <a:cs typeface="Economica"/>
                <a:sym typeface="Economica"/>
              </a:rPr>
              <a:t>/2020/10/31/reduce-anxiety-and-depression-in-college-student-with-an-online-mindfulness-virtual-community/</a:t>
            </a:r>
            <a:r>
              <a:rPr lang="en-US" sz="1200" dirty="0">
                <a:latin typeface="Economica" panose="020B0604020202020204" charset="0"/>
                <a:ea typeface="Economica"/>
                <a:cs typeface="Economica"/>
                <a:sym typeface="Economica"/>
              </a:rPr>
              <a:t>. Accessed 10 Apr. 2021.</a:t>
            </a:r>
            <a:endParaRPr lang="en-US" sz="1200" dirty="0">
              <a:highlight>
                <a:srgbClr val="FFFFFF"/>
              </a:highlight>
              <a:latin typeface="Economica" panose="020B0604020202020204" charset="0"/>
              <a:ea typeface="Economica"/>
              <a:cs typeface="Economica"/>
              <a:sym typeface="Economica"/>
            </a:endParaRPr>
          </a:p>
        </p:txBody>
      </p:sp>
    </p:spTree>
    <p:extLst>
      <p:ext uri="{BB962C8B-B14F-4D97-AF65-F5344CB8AC3E}">
        <p14:creationId xmlns:p14="http://schemas.microsoft.com/office/powerpoint/2010/main" val="4287819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311700" y="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b="1" dirty="0"/>
              <a:t>Be </a:t>
            </a:r>
            <a:r>
              <a:rPr lang="en" b="1" dirty="0" smtClean="0"/>
              <a:t>Mindful, Intentional, &amp; Kind</a:t>
            </a:r>
            <a:endParaRPr dirty="0"/>
          </a:p>
        </p:txBody>
      </p:sp>
      <p:sp>
        <p:nvSpPr>
          <p:cNvPr id="190" name="Google Shape;190;p34"/>
          <p:cNvSpPr txBox="1">
            <a:spLocks noGrp="1"/>
          </p:cNvSpPr>
          <p:nvPr>
            <p:ph type="body" idx="1"/>
          </p:nvPr>
        </p:nvSpPr>
        <p:spPr>
          <a:xfrm>
            <a:off x="311700" y="752329"/>
            <a:ext cx="8520600" cy="3354000"/>
          </a:xfrm>
          <a:prstGeom prst="rect">
            <a:avLst/>
          </a:prstGeom>
        </p:spPr>
        <p:txBody>
          <a:bodyPr spcFirstLastPara="1" wrap="square" lIns="91425" tIns="91425" rIns="91425" bIns="91425" anchor="t" anchorCtr="0">
            <a:noAutofit/>
          </a:bodyPr>
          <a:lstStyle/>
          <a:p>
            <a:pPr marL="914400" indent="-457200">
              <a:lnSpc>
                <a:spcPct val="100000"/>
              </a:lnSpc>
            </a:pPr>
            <a:r>
              <a:rPr lang="en-US" sz="2800" dirty="0">
                <a:latin typeface="Economica"/>
                <a:ea typeface="Economica"/>
                <a:cs typeface="Economica"/>
                <a:sym typeface="Economica"/>
              </a:rPr>
              <a:t>Be aware of &amp; open about your &amp; your students’ stressors</a:t>
            </a:r>
          </a:p>
          <a:p>
            <a:pPr marL="914400" indent="-457200">
              <a:lnSpc>
                <a:spcPct val="100000"/>
              </a:lnSpc>
            </a:pPr>
            <a:r>
              <a:rPr lang="en-US" sz="2800" dirty="0" smtClean="0">
                <a:latin typeface="Economica"/>
                <a:ea typeface="Economica"/>
                <a:cs typeface="Economica"/>
                <a:sym typeface="Economica"/>
              </a:rPr>
              <a:t>(When </a:t>
            </a:r>
            <a:r>
              <a:rPr lang="en-US" sz="2800" dirty="0">
                <a:latin typeface="Economica"/>
                <a:ea typeface="Economica"/>
                <a:cs typeface="Economica"/>
                <a:sym typeface="Economica"/>
              </a:rPr>
              <a:t>possible) incorporate mindfulness-based centering activities (movement, breath, </a:t>
            </a:r>
            <a:r>
              <a:rPr lang="en-US" sz="2800" dirty="0" smtClean="0">
                <a:latin typeface="Economica"/>
                <a:ea typeface="Economica"/>
                <a:cs typeface="Economica"/>
                <a:sym typeface="Economica"/>
              </a:rPr>
              <a:t>&amp; </a:t>
            </a:r>
            <a:r>
              <a:rPr lang="en-US" sz="2800" dirty="0">
                <a:latin typeface="Economica"/>
                <a:ea typeface="Economica"/>
                <a:cs typeface="Economica"/>
                <a:sym typeface="Economica"/>
              </a:rPr>
              <a:t>attention)</a:t>
            </a:r>
          </a:p>
          <a:p>
            <a:pPr marL="914400" indent="-457200">
              <a:lnSpc>
                <a:spcPct val="100000"/>
              </a:lnSpc>
            </a:pPr>
            <a:r>
              <a:rPr lang="en-US" sz="2800" dirty="0">
                <a:latin typeface="Economica"/>
                <a:ea typeface="Economica"/>
                <a:cs typeface="Economica"/>
                <a:sym typeface="Economica"/>
              </a:rPr>
              <a:t>Frequently use inclusive, strengths-based language</a:t>
            </a:r>
          </a:p>
          <a:p>
            <a:pPr marL="914400" indent="-457200">
              <a:lnSpc>
                <a:spcPct val="100000"/>
              </a:lnSpc>
            </a:pPr>
            <a:r>
              <a:rPr lang="en-US" sz="2800" dirty="0">
                <a:latin typeface="Economica"/>
                <a:ea typeface="Economica"/>
                <a:cs typeface="Economica"/>
                <a:sym typeface="Economica"/>
              </a:rPr>
              <a:t>Create space/opportunity for students to build </a:t>
            </a:r>
            <a:r>
              <a:rPr lang="en-US" sz="2800" dirty="0" smtClean="0">
                <a:latin typeface="Economica"/>
                <a:ea typeface="Economica"/>
                <a:cs typeface="Economica"/>
                <a:sym typeface="Economica"/>
              </a:rPr>
              <a:t>connections &amp; </a:t>
            </a:r>
            <a:r>
              <a:rPr lang="en-US" sz="2800" dirty="0">
                <a:latin typeface="Economica"/>
                <a:ea typeface="Economica"/>
                <a:cs typeface="Economica"/>
                <a:sym typeface="Economica"/>
              </a:rPr>
              <a:t>cultivate social </a:t>
            </a:r>
            <a:r>
              <a:rPr lang="en-US" sz="2800" dirty="0" smtClean="0">
                <a:latin typeface="Economica"/>
                <a:ea typeface="Economica"/>
                <a:cs typeface="Economica"/>
                <a:sym typeface="Economica"/>
              </a:rPr>
              <a:t>support</a:t>
            </a:r>
            <a:endParaRPr lang="en-US" sz="2800" dirty="0">
              <a:latin typeface="Economica"/>
              <a:ea typeface="Economica"/>
              <a:cs typeface="Economica"/>
              <a:sym typeface="Economica"/>
            </a:endParaRPr>
          </a:p>
          <a:p>
            <a:pPr marL="914400" indent="-457200">
              <a:lnSpc>
                <a:spcPct val="100000"/>
              </a:lnSpc>
            </a:pPr>
            <a:r>
              <a:rPr lang="en-US" sz="2800" dirty="0">
                <a:latin typeface="Economica"/>
                <a:ea typeface="Economica"/>
                <a:cs typeface="Economica"/>
                <a:sym typeface="Economica"/>
              </a:rPr>
              <a:t>Regularly encourage students to use </a:t>
            </a:r>
            <a:r>
              <a:rPr lang="en-US" sz="2800" dirty="0" smtClean="0">
                <a:latin typeface="Economica"/>
                <a:ea typeface="Economica"/>
                <a:cs typeface="Economica"/>
                <a:sym typeface="Economica"/>
              </a:rPr>
              <a:t>(updated) campus </a:t>
            </a:r>
            <a:r>
              <a:rPr lang="en-US" sz="2800" dirty="0">
                <a:latin typeface="Economica"/>
                <a:ea typeface="Economica"/>
                <a:cs typeface="Economica"/>
                <a:sym typeface="Economica"/>
              </a:rPr>
              <a:t>services</a:t>
            </a:r>
          </a:p>
          <a:p>
            <a:pPr marL="914400" indent="-457200">
              <a:lnSpc>
                <a:spcPct val="100000"/>
              </a:lnSpc>
            </a:pPr>
            <a:endParaRPr lang="en-US" sz="2800" dirty="0">
              <a:latin typeface="Economica"/>
              <a:ea typeface="Economica"/>
              <a:cs typeface="Economica"/>
              <a:sym typeface="Economica"/>
            </a:endParaRPr>
          </a:p>
        </p:txBody>
      </p:sp>
      <p:sp>
        <p:nvSpPr>
          <p:cNvPr id="2" name="Rectangle 1"/>
          <p:cNvSpPr/>
          <p:nvPr/>
        </p:nvSpPr>
        <p:spPr>
          <a:xfrm>
            <a:off x="311700" y="4147744"/>
            <a:ext cx="8520600" cy="1015663"/>
          </a:xfrm>
          <a:prstGeom prst="rect">
            <a:avLst/>
          </a:prstGeom>
        </p:spPr>
        <p:txBody>
          <a:bodyPr wrap="square">
            <a:spAutoFit/>
          </a:bodyPr>
          <a:lstStyle/>
          <a:p>
            <a:pPr marL="457200" lvl="0" indent="-457200">
              <a:buClr>
                <a:schemeClr val="dk1"/>
              </a:buClr>
              <a:buSzPts val="1100"/>
            </a:pPr>
            <a:r>
              <a:rPr lang="en-US" sz="1200" dirty="0">
                <a:latin typeface="Economica"/>
                <a:ea typeface="Economica"/>
                <a:cs typeface="Economica"/>
                <a:sym typeface="Economica"/>
              </a:rPr>
              <a:t>Frank, Jennifer L., and </a:t>
            </a:r>
            <a:r>
              <a:rPr lang="en-US" sz="1200" dirty="0" err="1">
                <a:latin typeface="Economica"/>
                <a:ea typeface="Economica"/>
                <a:cs typeface="Economica"/>
                <a:sym typeface="Economica"/>
              </a:rPr>
              <a:t>Bidyut</a:t>
            </a:r>
            <a:r>
              <a:rPr lang="en-US" sz="1200" dirty="0">
                <a:latin typeface="Economica"/>
                <a:ea typeface="Economica"/>
                <a:cs typeface="Economica"/>
                <a:sym typeface="Economica"/>
              </a:rPr>
              <a:t> K. Bose. “Effectiveness of a School-Based Dynamic Mindfulness Program on Adolescent Stress.” </a:t>
            </a:r>
            <a:r>
              <a:rPr lang="en-US" sz="1200" dirty="0" err="1">
                <a:latin typeface="Economica"/>
                <a:ea typeface="Economica"/>
                <a:cs typeface="Economica"/>
                <a:sym typeface="Economica"/>
              </a:rPr>
              <a:t>Niroga</a:t>
            </a:r>
            <a:r>
              <a:rPr lang="en-US" sz="1200" dirty="0">
                <a:latin typeface="Economica"/>
                <a:ea typeface="Economica"/>
                <a:cs typeface="Economica"/>
                <a:sym typeface="Economica"/>
              </a:rPr>
              <a:t> Institute, </a:t>
            </a:r>
            <a:r>
              <a:rPr lang="en-US" sz="1200" u="sng" dirty="0">
                <a:solidFill>
                  <a:schemeClr val="accent5"/>
                </a:solidFill>
                <a:latin typeface="Economica"/>
                <a:ea typeface="Economica"/>
                <a:cs typeface="Economica"/>
                <a:sym typeface="Economica"/>
                <a:hlinkClick r:id="rId3"/>
              </a:rPr>
              <a:t>niroga.org/education/research/frank-bose_summary_2studies.pdf</a:t>
            </a:r>
            <a:r>
              <a:rPr lang="en-US" sz="1200" dirty="0">
                <a:latin typeface="Economica"/>
                <a:ea typeface="Economica"/>
                <a:cs typeface="Economica"/>
                <a:sym typeface="Economica"/>
              </a:rPr>
              <a:t>. Accessed 15 Apr. 2020.</a:t>
            </a:r>
          </a:p>
          <a:p>
            <a:pPr marL="457200" indent="-457200">
              <a:buClr>
                <a:schemeClr val="dk1"/>
              </a:buClr>
              <a:buSzPts val="1100"/>
            </a:pPr>
            <a:r>
              <a:rPr lang="en-US" sz="1200" dirty="0" err="1">
                <a:latin typeface="Economica"/>
                <a:ea typeface="Economica"/>
                <a:cs typeface="Economica"/>
                <a:sym typeface="Economica"/>
              </a:rPr>
              <a:t>Karatekin</a:t>
            </a:r>
            <a:r>
              <a:rPr lang="en-US" sz="1200" dirty="0">
                <a:latin typeface="Economica"/>
                <a:ea typeface="Economica"/>
                <a:cs typeface="Economica"/>
                <a:sym typeface="Economica"/>
              </a:rPr>
              <a:t>, </a:t>
            </a:r>
            <a:r>
              <a:rPr lang="en-US" sz="1200" dirty="0" err="1">
                <a:latin typeface="Economica"/>
                <a:ea typeface="Economica"/>
                <a:cs typeface="Economica"/>
                <a:sym typeface="Economica"/>
              </a:rPr>
              <a:t>Canan</a:t>
            </a:r>
            <a:r>
              <a:rPr lang="en-US" sz="1200" dirty="0">
                <a:latin typeface="Economica"/>
                <a:ea typeface="Economica"/>
                <a:cs typeface="Economica"/>
                <a:sym typeface="Economica"/>
              </a:rPr>
              <a:t>. “Adverse Childhood Experiences (ACEs), Stress and Mental Health in College Students.” </a:t>
            </a:r>
            <a:r>
              <a:rPr lang="en-US" sz="1200" i="1" dirty="0">
                <a:latin typeface="Economica"/>
                <a:ea typeface="Economica"/>
                <a:cs typeface="Economica"/>
                <a:sym typeface="Economica"/>
              </a:rPr>
              <a:t>Stress &amp; Health: Journal of the International Society for the Investigation of Stress</a:t>
            </a:r>
            <a:r>
              <a:rPr lang="en-US" sz="1200" dirty="0">
                <a:latin typeface="Economica"/>
                <a:ea typeface="Economica"/>
                <a:cs typeface="Economica"/>
                <a:sym typeface="Economica"/>
              </a:rPr>
              <a:t>, vol. 34, no. 1, Feb. 2018, pp. 36–45. EBSCOhost, doi:10.1002/smi.2761. Accessed 15 May 2020.</a:t>
            </a:r>
          </a:p>
          <a:p>
            <a:pPr marL="457200" lvl="0" indent="-457200">
              <a:buClr>
                <a:schemeClr val="dk1"/>
              </a:buClr>
              <a:buSzPts val="1100"/>
            </a:pPr>
            <a:endParaRPr lang="en-US" sz="1200" dirty="0">
              <a:latin typeface="Economica"/>
              <a:ea typeface="Economica"/>
              <a:cs typeface="Economica"/>
              <a:sym typeface="Economica"/>
            </a:endParaRPr>
          </a:p>
        </p:txBody>
      </p:sp>
    </p:spTree>
    <p:extLst>
      <p:ext uri="{BB962C8B-B14F-4D97-AF65-F5344CB8AC3E}">
        <p14:creationId xmlns:p14="http://schemas.microsoft.com/office/powerpoint/2010/main" val="2098678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255139" y="1688983"/>
            <a:ext cx="2695451" cy="831300"/>
          </a:xfrm>
          <a:prstGeom prst="rect">
            <a:avLst/>
          </a:prstGeom>
        </p:spPr>
        <p:txBody>
          <a:bodyPr spcFirstLastPara="1" wrap="square" lIns="91425" tIns="91425" rIns="91425" bIns="91425" anchor="b" anchorCtr="0">
            <a:noAutofit/>
          </a:bodyPr>
          <a:lstStyle/>
          <a:p>
            <a:pPr lvl="0"/>
            <a:r>
              <a:rPr lang="en" sz="3800" b="1" dirty="0" smtClean="0"/>
              <a:t>Mendocino College </a:t>
            </a:r>
            <a:br>
              <a:rPr lang="en" sz="3800" b="1" dirty="0" smtClean="0"/>
            </a:br>
            <a:r>
              <a:rPr lang="en" sz="3800" b="1" dirty="0" smtClean="0"/>
              <a:t>Mental Health Counselors</a:t>
            </a:r>
            <a:endParaRPr sz="3800" b="1" dirty="0"/>
          </a:p>
        </p:txBody>
      </p:sp>
      <p:pic>
        <p:nvPicPr>
          <p:cNvPr id="1028" name="Picture 4" descr="Jeremy Lawyer, Marriage &amp; Family Therapist, Ukiah, CA, 95482 | Psychology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481" y="0"/>
            <a:ext cx="2425519" cy="303189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Rachel Young, Marriage &amp; Family Therapist, Ukiah, CA, 95482 | Psychology  Today"/>
          <p:cNvSpPr>
            <a:spLocks noChangeAspect="1" noChangeArrowheads="1"/>
          </p:cNvSpPr>
          <p:nvPr/>
        </p:nvSpPr>
        <p:spPr bwMode="auto">
          <a:xfrm>
            <a:off x="6911700" y="677863"/>
            <a:ext cx="1402163" cy="1757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Rachel Young, Marriage &amp; Family Therapist, Ukiah, CA, 95482 | Psychology  To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507" y="2091573"/>
            <a:ext cx="2441542" cy="30519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47793" y="455637"/>
            <a:ext cx="2696067" cy="1569660"/>
          </a:xfrm>
          <a:prstGeom prst="rect">
            <a:avLst/>
          </a:prstGeom>
        </p:spPr>
        <p:txBody>
          <a:bodyPr wrap="square">
            <a:spAutoFit/>
          </a:bodyPr>
          <a:lstStyle/>
          <a:p>
            <a:r>
              <a:rPr lang="pl-PL" sz="2400" b="1" dirty="0" smtClean="0">
                <a:latin typeface="Economica" panose="020B0604020202020204" charset="0"/>
              </a:rPr>
              <a:t>Jeremy </a:t>
            </a:r>
            <a:r>
              <a:rPr lang="pl-PL" sz="2400" b="1" dirty="0">
                <a:latin typeface="Economica" panose="020B0604020202020204" charset="0"/>
              </a:rPr>
              <a:t>(Owen) Lawyer</a:t>
            </a:r>
            <a:r>
              <a:rPr lang="pl-PL" sz="2400" dirty="0">
                <a:latin typeface="Economica" panose="020B0604020202020204" charset="0"/>
              </a:rPr>
              <a:t/>
            </a:r>
            <a:br>
              <a:rPr lang="pl-PL" sz="2400" dirty="0">
                <a:latin typeface="Economica" panose="020B0604020202020204" charset="0"/>
              </a:rPr>
            </a:br>
            <a:r>
              <a:rPr lang="pl-PL" sz="2400" dirty="0">
                <a:solidFill>
                  <a:srgbClr val="005AA8"/>
                </a:solidFill>
                <a:latin typeface="Economica" panose="020B0604020202020204" charset="0"/>
                <a:hlinkClick r:id="rId5"/>
              </a:rPr>
              <a:t>jlawyer@mendocino.edu</a:t>
            </a:r>
            <a:r>
              <a:rPr lang="pl-PL" sz="2400" dirty="0">
                <a:latin typeface="Economica" panose="020B0604020202020204" charset="0"/>
              </a:rPr>
              <a:t/>
            </a:r>
            <a:br>
              <a:rPr lang="pl-PL" sz="2400" dirty="0">
                <a:latin typeface="Economica" panose="020B0604020202020204" charset="0"/>
              </a:rPr>
            </a:br>
            <a:r>
              <a:rPr lang="pl-PL" sz="2400" dirty="0">
                <a:latin typeface="Economica" panose="020B0604020202020204" charset="0"/>
              </a:rPr>
              <a:t>(707) 391-7452</a:t>
            </a:r>
            <a:endParaRPr lang="en-US" sz="2400" dirty="0">
              <a:latin typeface="Economica" panose="020B0604020202020204" charset="0"/>
            </a:endParaRPr>
          </a:p>
          <a:p>
            <a:endParaRPr lang="en-US" sz="2400" dirty="0">
              <a:latin typeface="Economica" panose="020B0604020202020204" charset="0"/>
            </a:endParaRPr>
          </a:p>
        </p:txBody>
      </p:sp>
      <p:sp>
        <p:nvSpPr>
          <p:cNvPr id="4" name="Rectangle 3"/>
          <p:cNvSpPr/>
          <p:nvPr/>
        </p:nvSpPr>
        <p:spPr>
          <a:xfrm>
            <a:off x="1713322" y="3222198"/>
            <a:ext cx="2474535" cy="1200329"/>
          </a:xfrm>
          <a:prstGeom prst="rect">
            <a:avLst/>
          </a:prstGeom>
        </p:spPr>
        <p:txBody>
          <a:bodyPr wrap="square">
            <a:spAutoFit/>
          </a:bodyPr>
          <a:lstStyle/>
          <a:p>
            <a:r>
              <a:rPr lang="en-US" sz="2400" b="1" dirty="0">
                <a:latin typeface="Economica" panose="020B0604020202020204" charset="0"/>
              </a:rPr>
              <a:t>Rachel Young</a:t>
            </a:r>
            <a:r>
              <a:rPr lang="en-US" sz="2400" dirty="0">
                <a:latin typeface="Economica" panose="020B0604020202020204" charset="0"/>
              </a:rPr>
              <a:t/>
            </a:r>
            <a:br>
              <a:rPr lang="en-US" sz="2400" dirty="0">
                <a:latin typeface="Economica" panose="020B0604020202020204" charset="0"/>
              </a:rPr>
            </a:br>
            <a:r>
              <a:rPr lang="en-US" sz="2400" dirty="0">
                <a:solidFill>
                  <a:srgbClr val="005AA8"/>
                </a:solidFill>
                <a:latin typeface="Economica" panose="020B0604020202020204" charset="0"/>
                <a:hlinkClick r:id="rId6"/>
              </a:rPr>
              <a:t>ryoung@mendocino.edu</a:t>
            </a:r>
            <a:r>
              <a:rPr lang="en-US" sz="2400" dirty="0">
                <a:latin typeface="Economica" panose="020B0604020202020204" charset="0"/>
              </a:rPr>
              <a:t/>
            </a:r>
            <a:br>
              <a:rPr lang="en-US" sz="2400" dirty="0">
                <a:latin typeface="Economica" panose="020B0604020202020204" charset="0"/>
              </a:rPr>
            </a:br>
            <a:r>
              <a:rPr lang="en-US" sz="2400" dirty="0">
                <a:latin typeface="Economica" panose="020B0604020202020204" charset="0"/>
              </a:rPr>
              <a:t>(707) 694-2450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b="1" dirty="0"/>
              <a:t>Be </a:t>
            </a:r>
            <a:r>
              <a:rPr lang="en" b="1" dirty="0" smtClean="0"/>
              <a:t>Teachable &amp; Inclusive</a:t>
            </a:r>
            <a:endParaRPr dirty="0"/>
          </a:p>
        </p:txBody>
      </p:sp>
      <p:sp>
        <p:nvSpPr>
          <p:cNvPr id="219" name="Google Shape;219;p39"/>
          <p:cNvSpPr txBox="1">
            <a:spLocks noGrp="1"/>
          </p:cNvSpPr>
          <p:nvPr>
            <p:ph type="body" idx="1"/>
          </p:nvPr>
        </p:nvSpPr>
        <p:spPr>
          <a:xfrm>
            <a:off x="311700" y="1147225"/>
            <a:ext cx="8520600" cy="3354000"/>
          </a:xfrm>
          <a:prstGeom prst="rect">
            <a:avLst/>
          </a:prstGeom>
        </p:spPr>
        <p:txBody>
          <a:bodyPr spcFirstLastPara="1" wrap="square" lIns="91425" tIns="91425" rIns="91425" bIns="91425" anchor="t" anchorCtr="0">
            <a:noAutofit/>
          </a:bodyPr>
          <a:lstStyle/>
          <a:p>
            <a:pPr marL="914400" indent="-457200">
              <a:lnSpc>
                <a:spcPct val="100000"/>
              </a:lnSpc>
            </a:pPr>
            <a:r>
              <a:rPr lang="en-US" sz="3000" dirty="0" smtClean="0">
                <a:latin typeface="Economica" panose="020B0604020202020204" charset="0"/>
              </a:rPr>
              <a:t>Listen </a:t>
            </a:r>
            <a:r>
              <a:rPr lang="en-US" sz="3000" dirty="0">
                <a:latin typeface="Economica" panose="020B0604020202020204" charset="0"/>
              </a:rPr>
              <a:t>&amp; </a:t>
            </a:r>
            <a:r>
              <a:rPr lang="en-US" sz="3000" dirty="0" smtClean="0">
                <a:latin typeface="Economica" panose="020B0604020202020204" charset="0"/>
              </a:rPr>
              <a:t>empower—</a:t>
            </a:r>
            <a:r>
              <a:rPr lang="en-US" sz="3000" dirty="0">
                <a:latin typeface="Economica" panose="020B0604020202020204" charset="0"/>
                <a:sym typeface="Economica"/>
              </a:rPr>
              <a:t>i</a:t>
            </a:r>
            <a:r>
              <a:rPr lang="en-US" sz="3000" dirty="0" smtClean="0">
                <a:latin typeface="Economica" panose="020B0604020202020204" charset="0"/>
                <a:ea typeface="Economica"/>
                <a:cs typeface="Economica"/>
                <a:sym typeface="Economica"/>
              </a:rPr>
              <a:t>nclude students in the class- &amp; institution-level decision-making</a:t>
            </a:r>
          </a:p>
          <a:p>
            <a:pPr marL="914400" indent="-457200">
              <a:lnSpc>
                <a:spcPct val="100000"/>
              </a:lnSpc>
            </a:pPr>
            <a:r>
              <a:rPr lang="en-US" sz="3000" dirty="0" smtClean="0">
                <a:latin typeface="Economica" panose="020B0604020202020204" charset="0"/>
              </a:rPr>
              <a:t>Use data to inform </a:t>
            </a:r>
            <a:r>
              <a:rPr lang="en-US" sz="3000" dirty="0" smtClean="0">
                <a:latin typeface="Economica" panose="020B0604020202020204" charset="0"/>
                <a:ea typeface="Economica"/>
                <a:cs typeface="Economica"/>
                <a:sym typeface="Economica"/>
              </a:rPr>
              <a:t>class- </a:t>
            </a:r>
            <a:r>
              <a:rPr lang="en-US" sz="3000" dirty="0">
                <a:latin typeface="Economica" panose="020B0604020202020204" charset="0"/>
                <a:ea typeface="Economica"/>
                <a:cs typeface="Economica"/>
                <a:sym typeface="Economica"/>
              </a:rPr>
              <a:t>&amp; </a:t>
            </a:r>
            <a:r>
              <a:rPr lang="en-US" sz="3000" dirty="0" smtClean="0">
                <a:latin typeface="Economica" panose="020B0604020202020204" charset="0"/>
                <a:ea typeface="Economica"/>
                <a:cs typeface="Economica"/>
                <a:sym typeface="Economica"/>
              </a:rPr>
              <a:t>institution-level decision-making</a:t>
            </a:r>
            <a:endParaRPr lang="en-US" sz="3000" dirty="0">
              <a:latin typeface="Economica" panose="020B0604020202020204" charset="0"/>
            </a:endParaRPr>
          </a:p>
          <a:p>
            <a:pPr marL="914400" indent="-457200">
              <a:lnSpc>
                <a:spcPct val="100000"/>
              </a:lnSpc>
            </a:pPr>
            <a:r>
              <a:rPr lang="en-US" sz="3000" dirty="0" smtClean="0">
                <a:latin typeface="Economica" panose="020B0604020202020204" charset="0"/>
              </a:rPr>
              <a:t>(When possible) attend trainings, classes, and workshops</a:t>
            </a:r>
          </a:p>
          <a:p>
            <a:pPr marL="914400" indent="-457200">
              <a:lnSpc>
                <a:spcPct val="100000"/>
              </a:lnSpc>
            </a:pPr>
            <a:r>
              <a:rPr lang="en-US" sz="3000" dirty="0" smtClean="0">
                <a:latin typeface="Economica" panose="020B0604020202020204" charset="0"/>
                <a:ea typeface="Economica"/>
                <a:cs typeface="Economica"/>
                <a:sym typeface="Economica"/>
              </a:rPr>
              <a:t>Connect with teaching mentors</a:t>
            </a:r>
            <a:endParaRPr lang="en-US" sz="3000" dirty="0">
              <a:latin typeface="Economica" panose="020B0604020202020204" charset="0"/>
              <a:ea typeface="Economica"/>
              <a:cs typeface="Economica"/>
              <a:sym typeface="Economica"/>
            </a:endParaRPr>
          </a:p>
          <a:p>
            <a:pPr marL="0" lvl="0" indent="0" algn="l" rtl="0">
              <a:lnSpc>
                <a:spcPct val="100000"/>
              </a:lnSpc>
              <a:spcBef>
                <a:spcPts val="0"/>
              </a:spcBef>
              <a:spcAft>
                <a:spcPts val="0"/>
              </a:spcAft>
              <a:buNone/>
            </a:pPr>
            <a:endParaRPr sz="3100" dirty="0">
              <a:latin typeface="Economica"/>
              <a:ea typeface="Economica"/>
              <a:cs typeface="Economica"/>
              <a:sym typeface="Economica"/>
            </a:endParaRPr>
          </a:p>
          <a:p>
            <a:pPr marL="0" lvl="0" indent="0" algn="l" rtl="0">
              <a:lnSpc>
                <a:spcPct val="100000"/>
              </a:lnSpc>
              <a:spcBef>
                <a:spcPts val="0"/>
              </a:spcBef>
              <a:spcAft>
                <a:spcPts val="0"/>
              </a:spcAft>
              <a:buClr>
                <a:schemeClr val="dk1"/>
              </a:buClr>
              <a:buSzPts val="1100"/>
              <a:buFont typeface="Arial"/>
              <a:buNone/>
            </a:pPr>
            <a:endParaRPr sz="3100" dirty="0">
              <a:latin typeface="Economica"/>
              <a:ea typeface="Economica"/>
              <a:cs typeface="Economica"/>
              <a:sym typeface="Economica"/>
            </a:endParaRPr>
          </a:p>
          <a:p>
            <a:pPr marL="457200" lvl="0" indent="-457200" algn="l" rtl="0">
              <a:spcBef>
                <a:spcPts val="0"/>
              </a:spcBef>
              <a:spcAft>
                <a:spcPts val="1600"/>
              </a:spcAft>
              <a:buClr>
                <a:schemeClr val="dk1"/>
              </a:buClr>
              <a:buSzPts val="1100"/>
              <a:buFont typeface="Arial"/>
              <a:buNone/>
            </a:pPr>
            <a:r>
              <a:rPr lang="en" sz="1200" dirty="0">
                <a:latin typeface="Economica"/>
                <a:ea typeface="Economica"/>
                <a:cs typeface="Economica"/>
                <a:sym typeface="Economica"/>
              </a:rPr>
              <a:t>Whitebrook, Marcy. “Mentoring and Coaching: Distinctions in Practice.” </a:t>
            </a:r>
            <a:r>
              <a:rPr lang="en" sz="1200" i="1" dirty="0">
                <a:latin typeface="Economica"/>
                <a:ea typeface="Economica"/>
                <a:cs typeface="Economica"/>
                <a:sym typeface="Economica"/>
              </a:rPr>
              <a:t>Center for the Study of Child Care Employment</a:t>
            </a:r>
            <a:r>
              <a:rPr lang="en" sz="1200" dirty="0">
                <a:latin typeface="Economica"/>
                <a:ea typeface="Economica"/>
                <a:cs typeface="Economica"/>
                <a:sym typeface="Economica"/>
              </a:rPr>
              <a:t>, UC Berkeley, 1 Mar. 2016, </a:t>
            </a:r>
            <a:r>
              <a:rPr lang="en" sz="1200" u="sng" dirty="0">
                <a:solidFill>
                  <a:schemeClr val="accent5"/>
                </a:solidFill>
                <a:latin typeface="Economica"/>
                <a:ea typeface="Economica"/>
                <a:cs typeface="Economica"/>
                <a:sym typeface="Economica"/>
                <a:hlinkClick r:id="rId3"/>
              </a:rPr>
              <a:t>cscce.berkeley.edu/mentoring-and-coaching-distinctions-in-practice/</a:t>
            </a:r>
            <a:r>
              <a:rPr lang="en" sz="1200" dirty="0">
                <a:latin typeface="Economica"/>
                <a:ea typeface="Economica"/>
                <a:cs typeface="Economica"/>
                <a:sym typeface="Economica"/>
              </a:rPr>
              <a:t>. Accessed 15 April 2020</a:t>
            </a:r>
            <a:endParaRPr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b="1" dirty="0"/>
              <a:t>Be </a:t>
            </a:r>
            <a:r>
              <a:rPr lang="en" b="1" dirty="0" smtClean="0"/>
              <a:t>Teachable &amp; Inclusive, </a:t>
            </a:r>
            <a:r>
              <a:rPr lang="en" b="1" dirty="0"/>
              <a:t>Cont.</a:t>
            </a:r>
            <a:endParaRPr dirty="0"/>
          </a:p>
        </p:txBody>
      </p:sp>
      <p:sp>
        <p:nvSpPr>
          <p:cNvPr id="219" name="Google Shape;219;p39"/>
          <p:cNvSpPr txBox="1">
            <a:spLocks noGrp="1"/>
          </p:cNvSpPr>
          <p:nvPr>
            <p:ph type="body" idx="1"/>
          </p:nvPr>
        </p:nvSpPr>
        <p:spPr>
          <a:xfrm>
            <a:off x="311700" y="1147225"/>
            <a:ext cx="8520600" cy="3354000"/>
          </a:xfrm>
          <a:prstGeom prst="rect">
            <a:avLst/>
          </a:prstGeom>
        </p:spPr>
        <p:txBody>
          <a:bodyPr spcFirstLastPara="1" wrap="square" lIns="91425" tIns="91425" rIns="91425" bIns="91425" anchor="t" anchorCtr="0">
            <a:noAutofit/>
          </a:bodyPr>
          <a:lstStyle/>
          <a:p>
            <a:pPr marL="914400" indent="-457200">
              <a:lnSpc>
                <a:spcPct val="100000"/>
              </a:lnSpc>
            </a:pPr>
            <a:r>
              <a:rPr lang="en-US" sz="3200" dirty="0" smtClean="0">
                <a:latin typeface="Economica" panose="020B0604020202020204" charset="0"/>
                <a:ea typeface="Economica"/>
                <a:cs typeface="Economica"/>
                <a:sym typeface="Economica"/>
              </a:rPr>
              <a:t>Connect </a:t>
            </a:r>
            <a:r>
              <a:rPr lang="en-US" sz="3200" dirty="0">
                <a:latin typeface="Economica" panose="020B0604020202020204" charset="0"/>
                <a:ea typeface="Economica"/>
                <a:cs typeface="Economica"/>
                <a:sym typeface="Economica"/>
              </a:rPr>
              <a:t>with teaching </a:t>
            </a:r>
            <a:r>
              <a:rPr lang="en-US" sz="3200" dirty="0" smtClean="0">
                <a:latin typeface="Economica" panose="020B0604020202020204" charset="0"/>
                <a:ea typeface="Economica"/>
                <a:cs typeface="Economica"/>
                <a:sym typeface="Economica"/>
              </a:rPr>
              <a:t>mentors</a:t>
            </a:r>
          </a:p>
          <a:p>
            <a:pPr marL="1371600" lvl="1" indent="-457200">
              <a:lnSpc>
                <a:spcPct val="100000"/>
              </a:lnSpc>
            </a:pPr>
            <a:r>
              <a:rPr lang="en" sz="2700" dirty="0" smtClean="0">
                <a:latin typeface="Economica"/>
                <a:ea typeface="Economica"/>
                <a:cs typeface="Economica"/>
                <a:sym typeface="Economica"/>
              </a:rPr>
              <a:t>“The </a:t>
            </a:r>
            <a:r>
              <a:rPr lang="en" sz="2700" dirty="0">
                <a:latin typeface="Economica"/>
                <a:ea typeface="Economica"/>
                <a:cs typeface="Economica"/>
                <a:sym typeface="Economica"/>
              </a:rPr>
              <a:t>primary role of a mentor or coach is to provide support and encouragement so that a teacher has someone to rely on and turn to. Trust is essential for a close relationship, along with willingness by both partners to reveal themselves and to risk making mistakes”</a:t>
            </a:r>
            <a:endParaRPr sz="2700" dirty="0">
              <a:latin typeface="Economica"/>
              <a:ea typeface="Economica"/>
              <a:cs typeface="Economica"/>
              <a:sym typeface="Economica"/>
            </a:endParaRPr>
          </a:p>
          <a:p>
            <a:pPr marL="0" lvl="0" indent="0" algn="l" rtl="0">
              <a:lnSpc>
                <a:spcPct val="100000"/>
              </a:lnSpc>
              <a:spcBef>
                <a:spcPts val="0"/>
              </a:spcBef>
              <a:spcAft>
                <a:spcPts val="0"/>
              </a:spcAft>
              <a:buClr>
                <a:schemeClr val="dk1"/>
              </a:buClr>
              <a:buSzPts val="1100"/>
              <a:buFont typeface="Arial"/>
              <a:buNone/>
            </a:pPr>
            <a:endParaRPr sz="3100" dirty="0">
              <a:latin typeface="Economica"/>
              <a:ea typeface="Economica"/>
              <a:cs typeface="Economica"/>
              <a:sym typeface="Economica"/>
            </a:endParaRPr>
          </a:p>
          <a:p>
            <a:pPr marL="457200" lvl="0" indent="-457200" algn="l" rtl="0">
              <a:spcBef>
                <a:spcPts val="0"/>
              </a:spcBef>
              <a:spcAft>
                <a:spcPts val="1600"/>
              </a:spcAft>
              <a:buClr>
                <a:schemeClr val="dk1"/>
              </a:buClr>
              <a:buSzPts val="1100"/>
              <a:buFont typeface="Arial"/>
              <a:buNone/>
            </a:pPr>
            <a:r>
              <a:rPr lang="en" sz="1200" dirty="0">
                <a:latin typeface="Economica"/>
                <a:ea typeface="Economica"/>
                <a:cs typeface="Economica"/>
                <a:sym typeface="Economica"/>
              </a:rPr>
              <a:t>Whitebrook, Marcy. “Mentoring and Coaching: Distinctions in Practice.” </a:t>
            </a:r>
            <a:r>
              <a:rPr lang="en" sz="1200" i="1" dirty="0">
                <a:latin typeface="Economica"/>
                <a:ea typeface="Economica"/>
                <a:cs typeface="Economica"/>
                <a:sym typeface="Economica"/>
              </a:rPr>
              <a:t>Center for the Study of Child Care Employment</a:t>
            </a:r>
            <a:r>
              <a:rPr lang="en" sz="1200" dirty="0">
                <a:latin typeface="Economica"/>
                <a:ea typeface="Economica"/>
                <a:cs typeface="Economica"/>
                <a:sym typeface="Economica"/>
              </a:rPr>
              <a:t>, UC Berkeley, 1 Mar. 2016, </a:t>
            </a:r>
            <a:r>
              <a:rPr lang="en" sz="1200" u="sng" dirty="0">
                <a:solidFill>
                  <a:schemeClr val="accent5"/>
                </a:solidFill>
                <a:latin typeface="Economica"/>
                <a:ea typeface="Economica"/>
                <a:cs typeface="Economica"/>
                <a:sym typeface="Economica"/>
                <a:hlinkClick r:id="rId3"/>
              </a:rPr>
              <a:t>cscce.berkeley.edu/mentoring-and-coaching-distinctions-in-practice/</a:t>
            </a:r>
            <a:r>
              <a:rPr lang="en" sz="1200" dirty="0">
                <a:latin typeface="Economica"/>
                <a:ea typeface="Economica"/>
                <a:cs typeface="Economica"/>
                <a:sym typeface="Economica"/>
              </a:rPr>
              <a:t>. Accessed 15 April 2020</a:t>
            </a:r>
            <a:endParaRPr sz="1200" dirty="0"/>
          </a:p>
        </p:txBody>
      </p:sp>
    </p:spTree>
    <p:extLst>
      <p:ext uri="{BB962C8B-B14F-4D97-AF65-F5344CB8AC3E}">
        <p14:creationId xmlns:p14="http://schemas.microsoft.com/office/powerpoint/2010/main" val="1195150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8"/>
          <p:cNvSpPr>
            <a:spLocks noChangeArrowheads="1"/>
          </p:cNvSpPr>
          <p:nvPr/>
        </p:nvSpPr>
        <p:spPr bwMode="auto">
          <a:xfrm>
            <a:off x="461913" y="496492"/>
            <a:ext cx="8236060" cy="3264803"/>
          </a:xfrm>
          <a:prstGeom prst="rect">
            <a:avLst/>
          </a:prstGeom>
          <a:solidFill>
            <a:srgbClr val="ECECEC"/>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800">
              <a:solidFill>
                <a:srgbClr val="000000"/>
              </a:solidFill>
            </a:endParaRPr>
          </a:p>
        </p:txBody>
      </p:sp>
      <p:sp>
        <p:nvSpPr>
          <p:cNvPr id="39" name="TextBox 38"/>
          <p:cNvSpPr txBox="1"/>
          <p:nvPr/>
        </p:nvSpPr>
        <p:spPr>
          <a:xfrm>
            <a:off x="1398985" y="2299099"/>
            <a:ext cx="3205163" cy="1015663"/>
          </a:xfrm>
          <a:prstGeom prst="rect">
            <a:avLst/>
          </a:prstGeom>
          <a:noFill/>
        </p:spPr>
        <p:txBody>
          <a:bodyPr>
            <a:spAutoFit/>
          </a:bodyPr>
          <a:lstStyle/>
          <a:p>
            <a:pPr algn="ctr">
              <a:defRPr/>
            </a:pPr>
            <a:r>
              <a:rPr lang="en-US" sz="6000" dirty="0">
                <a:solidFill>
                  <a:schemeClr val="tx1"/>
                </a:solidFill>
                <a:effectLst>
                  <a:outerShdw blurRad="50800" dist="38100" dir="2700000" algn="tl" rotWithShape="0">
                    <a:prstClr val="black">
                      <a:alpha val="40000"/>
                    </a:prstClr>
                  </a:outerShdw>
                </a:effectLst>
                <a:latin typeface="Economica" panose="020B0604020202020204" charset="0"/>
              </a:rPr>
              <a:t>EQUITY</a:t>
            </a:r>
          </a:p>
        </p:txBody>
      </p:sp>
      <p:sp>
        <p:nvSpPr>
          <p:cNvPr id="212996" name="TextBox 39"/>
          <p:cNvSpPr txBox="1">
            <a:spLocks noChangeArrowheads="1"/>
          </p:cNvSpPr>
          <p:nvPr/>
        </p:nvSpPr>
        <p:spPr bwMode="auto">
          <a:xfrm>
            <a:off x="4512470" y="2089549"/>
            <a:ext cx="7500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6000">
                <a:solidFill>
                  <a:srgbClr val="000000"/>
                </a:solidFill>
                <a:latin typeface="Calibri Light" panose="020F0302020204030204" pitchFamily="34" charset="0"/>
              </a:rPr>
              <a:t>=</a:t>
            </a:r>
            <a:endParaRPr lang="en-US" altLang="en-US" sz="5400">
              <a:solidFill>
                <a:srgbClr val="000000"/>
              </a:solidFill>
              <a:latin typeface="Calibri Light" panose="020F0302020204030204" pitchFamily="34" charset="0"/>
            </a:endParaRPr>
          </a:p>
        </p:txBody>
      </p:sp>
      <p:sp>
        <p:nvSpPr>
          <p:cNvPr id="212997" name="TextBox 40"/>
          <p:cNvSpPr txBox="1">
            <a:spLocks noChangeArrowheads="1"/>
          </p:cNvSpPr>
          <p:nvPr/>
        </p:nvSpPr>
        <p:spPr bwMode="auto">
          <a:xfrm>
            <a:off x="4517232" y="2655095"/>
            <a:ext cx="7500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6000">
                <a:solidFill>
                  <a:srgbClr val="000000"/>
                </a:solidFill>
                <a:latin typeface="Calibri Light" panose="020F0302020204030204" pitchFamily="34" charset="0"/>
              </a:rPr>
              <a:t>=</a:t>
            </a:r>
            <a:endParaRPr lang="en-US" altLang="en-US" sz="5400">
              <a:solidFill>
                <a:srgbClr val="000000"/>
              </a:solidFill>
              <a:latin typeface="Calibri Light" panose="020F0302020204030204" pitchFamily="34" charset="0"/>
            </a:endParaRPr>
          </a:p>
        </p:txBody>
      </p:sp>
      <p:sp>
        <p:nvSpPr>
          <p:cNvPr id="42" name="TextBox 41"/>
          <p:cNvSpPr txBox="1"/>
          <p:nvPr/>
        </p:nvSpPr>
        <p:spPr>
          <a:xfrm>
            <a:off x="4987162" y="2225345"/>
            <a:ext cx="2664619" cy="677108"/>
          </a:xfrm>
          <a:prstGeom prst="rect">
            <a:avLst/>
          </a:prstGeom>
          <a:noFill/>
        </p:spPr>
        <p:txBody>
          <a:bodyPr>
            <a:spAutoFit/>
          </a:bodyPr>
          <a:lstStyle/>
          <a:p>
            <a:pPr algn="ctr">
              <a:defRPr/>
            </a:pPr>
            <a:r>
              <a:rPr lang="en-US" sz="3800" dirty="0">
                <a:solidFill>
                  <a:schemeClr val="tx1"/>
                </a:solidFill>
                <a:effectLst>
                  <a:outerShdw blurRad="50800" dist="38100" dir="2700000" algn="tl" rotWithShape="0">
                    <a:prstClr val="black">
                      <a:alpha val="40000"/>
                    </a:prstClr>
                  </a:outerShdw>
                </a:effectLst>
                <a:latin typeface="Economica" panose="020B0604020202020204" charset="0"/>
              </a:rPr>
              <a:t>EQUALITY</a:t>
            </a:r>
          </a:p>
        </p:txBody>
      </p:sp>
      <p:sp>
        <p:nvSpPr>
          <p:cNvPr id="43" name="TextBox 42"/>
          <p:cNvSpPr txBox="1"/>
          <p:nvPr/>
        </p:nvSpPr>
        <p:spPr>
          <a:xfrm>
            <a:off x="5086351" y="2831308"/>
            <a:ext cx="2659856" cy="677108"/>
          </a:xfrm>
          <a:prstGeom prst="rect">
            <a:avLst/>
          </a:prstGeom>
          <a:noFill/>
        </p:spPr>
        <p:txBody>
          <a:bodyPr>
            <a:spAutoFit/>
          </a:bodyPr>
          <a:lstStyle/>
          <a:p>
            <a:pPr algn="ctr">
              <a:defRPr/>
            </a:pPr>
            <a:r>
              <a:rPr lang="en-US" sz="3800" dirty="0">
                <a:solidFill>
                  <a:schemeClr val="tx1"/>
                </a:solidFill>
                <a:effectLst>
                  <a:outerShdw blurRad="50800" dist="38100" dir="2700000" algn="tl" rotWithShape="0">
                    <a:prstClr val="black">
                      <a:alpha val="40000"/>
                    </a:prstClr>
                  </a:outerShdw>
                </a:effectLst>
                <a:latin typeface="Economica" panose="020B0604020202020204" charset="0"/>
              </a:rPr>
              <a:t>DIVERSITY</a:t>
            </a:r>
          </a:p>
        </p:txBody>
      </p:sp>
      <p:cxnSp>
        <p:nvCxnSpPr>
          <p:cNvPr id="213000" name="Straight Connector 2"/>
          <p:cNvCxnSpPr>
            <a:cxnSpLocks noChangeShapeType="1"/>
          </p:cNvCxnSpPr>
          <p:nvPr/>
        </p:nvCxnSpPr>
        <p:spPr bwMode="auto">
          <a:xfrm>
            <a:off x="4745833" y="2430067"/>
            <a:ext cx="259556" cy="335756"/>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213001" name="Straight Connector 43"/>
          <p:cNvCxnSpPr>
            <a:cxnSpLocks noChangeShapeType="1"/>
          </p:cNvCxnSpPr>
          <p:nvPr/>
        </p:nvCxnSpPr>
        <p:spPr bwMode="auto">
          <a:xfrm>
            <a:off x="4751786" y="3013474"/>
            <a:ext cx="259556" cy="335756"/>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grpSp>
        <p:nvGrpSpPr>
          <p:cNvPr id="213002" name="Group 23"/>
          <p:cNvGrpSpPr>
            <a:grpSpLocks/>
          </p:cNvGrpSpPr>
          <p:nvPr/>
        </p:nvGrpSpPr>
        <p:grpSpPr bwMode="auto">
          <a:xfrm>
            <a:off x="4096941" y="496491"/>
            <a:ext cx="423863" cy="736997"/>
            <a:chOff x="1926273" y="1050679"/>
            <a:chExt cx="564846" cy="982836"/>
          </a:xfrm>
        </p:grpSpPr>
        <p:cxnSp>
          <p:nvCxnSpPr>
            <p:cNvPr id="213011" name="Straight Connector 24"/>
            <p:cNvCxnSpPr>
              <a:cxnSpLocks noChangeShapeType="1"/>
            </p:cNvCxnSpPr>
            <p:nvPr/>
          </p:nvCxnSpPr>
          <p:spPr bwMode="auto">
            <a:xfrm flipV="1">
              <a:off x="2208696" y="1050679"/>
              <a:ext cx="0" cy="59905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012" name="Freeform 25"/>
            <p:cNvSpPr>
              <a:spLocks/>
            </p:cNvSpPr>
            <p:nvPr/>
          </p:nvSpPr>
          <p:spPr bwMode="auto">
            <a:xfrm>
              <a:off x="1941195" y="1504950"/>
              <a:ext cx="535305" cy="495300"/>
            </a:xfrm>
            <a:custGeom>
              <a:avLst/>
              <a:gdLst>
                <a:gd name="T0" fmla="*/ 95250 w 535305"/>
                <a:gd name="T1" fmla="*/ 0 h 495300"/>
                <a:gd name="T2" fmla="*/ 28575 w 535305"/>
                <a:gd name="T3" fmla="*/ 26670 h 495300"/>
                <a:gd name="T4" fmla="*/ 0 w 535305"/>
                <a:gd name="T5" fmla="*/ 59055 h 495300"/>
                <a:gd name="T6" fmla="*/ 43815 w 535305"/>
                <a:gd name="T7" fmla="*/ 87630 h 495300"/>
                <a:gd name="T8" fmla="*/ 7620 w 535305"/>
                <a:gd name="T9" fmla="*/ 150495 h 495300"/>
                <a:gd name="T10" fmla="*/ 13335 w 535305"/>
                <a:gd name="T11" fmla="*/ 205740 h 495300"/>
                <a:gd name="T12" fmla="*/ 154305 w 535305"/>
                <a:gd name="T13" fmla="*/ 287655 h 495300"/>
                <a:gd name="T14" fmla="*/ 243840 w 535305"/>
                <a:gd name="T15" fmla="*/ 358140 h 495300"/>
                <a:gd name="T16" fmla="*/ 333375 w 535305"/>
                <a:gd name="T17" fmla="*/ 447675 h 495300"/>
                <a:gd name="T18" fmla="*/ 367665 w 535305"/>
                <a:gd name="T19" fmla="*/ 481965 h 495300"/>
                <a:gd name="T20" fmla="*/ 421005 w 535305"/>
                <a:gd name="T21" fmla="*/ 495300 h 495300"/>
                <a:gd name="T22" fmla="*/ 487680 w 535305"/>
                <a:gd name="T23" fmla="*/ 472440 h 495300"/>
                <a:gd name="T24" fmla="*/ 535305 w 535305"/>
                <a:gd name="T25" fmla="*/ 409575 h 495300"/>
                <a:gd name="T26" fmla="*/ 523875 w 535305"/>
                <a:gd name="T27" fmla="*/ 346710 h 495300"/>
                <a:gd name="T28" fmla="*/ 480060 w 535305"/>
                <a:gd name="T29" fmla="*/ 314325 h 495300"/>
                <a:gd name="T30" fmla="*/ 365760 w 535305"/>
                <a:gd name="T31" fmla="*/ 230505 h 495300"/>
                <a:gd name="T32" fmla="*/ 295275 w 535305"/>
                <a:gd name="T33" fmla="*/ 180975 h 495300"/>
                <a:gd name="T34" fmla="*/ 217170 w 535305"/>
                <a:gd name="T35" fmla="*/ 112395 h 495300"/>
                <a:gd name="T36" fmla="*/ 135255 w 535305"/>
                <a:gd name="T37" fmla="*/ 34290 h 495300"/>
                <a:gd name="T38" fmla="*/ 95250 w 535305"/>
                <a:gd name="T39" fmla="*/ 0 h 495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5305" h="495300">
                  <a:moveTo>
                    <a:pt x="95250" y="0"/>
                  </a:moveTo>
                  <a:lnTo>
                    <a:pt x="28575" y="26670"/>
                  </a:lnTo>
                  <a:lnTo>
                    <a:pt x="0" y="59055"/>
                  </a:lnTo>
                  <a:lnTo>
                    <a:pt x="43815" y="87630"/>
                  </a:lnTo>
                  <a:lnTo>
                    <a:pt x="7620" y="150495"/>
                  </a:lnTo>
                  <a:lnTo>
                    <a:pt x="13335" y="205740"/>
                  </a:lnTo>
                  <a:lnTo>
                    <a:pt x="154305" y="287655"/>
                  </a:lnTo>
                  <a:lnTo>
                    <a:pt x="243840" y="358140"/>
                  </a:lnTo>
                  <a:lnTo>
                    <a:pt x="333375" y="447675"/>
                  </a:lnTo>
                  <a:lnTo>
                    <a:pt x="367665" y="481965"/>
                  </a:lnTo>
                  <a:lnTo>
                    <a:pt x="421005" y="495300"/>
                  </a:lnTo>
                  <a:lnTo>
                    <a:pt x="487680" y="472440"/>
                  </a:lnTo>
                  <a:lnTo>
                    <a:pt x="535305" y="409575"/>
                  </a:lnTo>
                  <a:lnTo>
                    <a:pt x="523875" y="346710"/>
                  </a:lnTo>
                  <a:lnTo>
                    <a:pt x="480060" y="314325"/>
                  </a:lnTo>
                  <a:lnTo>
                    <a:pt x="365760" y="230505"/>
                  </a:lnTo>
                  <a:lnTo>
                    <a:pt x="295275" y="180975"/>
                  </a:lnTo>
                  <a:lnTo>
                    <a:pt x="217170" y="112395"/>
                  </a:lnTo>
                  <a:lnTo>
                    <a:pt x="135255" y="34290"/>
                  </a:lnTo>
                  <a:lnTo>
                    <a:pt x="95250" y="0"/>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sz="1050"/>
            </a:p>
          </p:txBody>
        </p:sp>
        <p:pic>
          <p:nvPicPr>
            <p:cNvPr id="213013" name="Picture 14" descr="https://image.freepik.com/free-icon/diploma-roll_318-59066.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46856">
              <a:off x="1926273" y="1468669"/>
              <a:ext cx="564846" cy="56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3003" name="Group 27"/>
          <p:cNvGrpSpPr>
            <a:grpSpLocks/>
          </p:cNvGrpSpPr>
          <p:nvPr/>
        </p:nvGrpSpPr>
        <p:grpSpPr bwMode="auto">
          <a:xfrm flipH="1">
            <a:off x="5409010" y="504826"/>
            <a:ext cx="433388" cy="736997"/>
            <a:chOff x="1926273" y="1050679"/>
            <a:chExt cx="564846" cy="982836"/>
          </a:xfrm>
        </p:grpSpPr>
        <p:cxnSp>
          <p:nvCxnSpPr>
            <p:cNvPr id="213008" name="Straight Connector 28"/>
            <p:cNvCxnSpPr>
              <a:cxnSpLocks noChangeShapeType="1"/>
            </p:cNvCxnSpPr>
            <p:nvPr/>
          </p:nvCxnSpPr>
          <p:spPr bwMode="auto">
            <a:xfrm flipV="1">
              <a:off x="2208696" y="1050679"/>
              <a:ext cx="0" cy="59905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009" name="Freeform 29"/>
            <p:cNvSpPr>
              <a:spLocks/>
            </p:cNvSpPr>
            <p:nvPr/>
          </p:nvSpPr>
          <p:spPr bwMode="auto">
            <a:xfrm>
              <a:off x="1941195" y="1504950"/>
              <a:ext cx="535305" cy="495300"/>
            </a:xfrm>
            <a:custGeom>
              <a:avLst/>
              <a:gdLst>
                <a:gd name="T0" fmla="*/ 95250 w 535305"/>
                <a:gd name="T1" fmla="*/ 0 h 495300"/>
                <a:gd name="T2" fmla="*/ 28575 w 535305"/>
                <a:gd name="T3" fmla="*/ 26670 h 495300"/>
                <a:gd name="T4" fmla="*/ 0 w 535305"/>
                <a:gd name="T5" fmla="*/ 59055 h 495300"/>
                <a:gd name="T6" fmla="*/ 43815 w 535305"/>
                <a:gd name="T7" fmla="*/ 87630 h 495300"/>
                <a:gd name="T8" fmla="*/ 7620 w 535305"/>
                <a:gd name="T9" fmla="*/ 150495 h 495300"/>
                <a:gd name="T10" fmla="*/ 13335 w 535305"/>
                <a:gd name="T11" fmla="*/ 205740 h 495300"/>
                <a:gd name="T12" fmla="*/ 154305 w 535305"/>
                <a:gd name="T13" fmla="*/ 287655 h 495300"/>
                <a:gd name="T14" fmla="*/ 243840 w 535305"/>
                <a:gd name="T15" fmla="*/ 358140 h 495300"/>
                <a:gd name="T16" fmla="*/ 333375 w 535305"/>
                <a:gd name="T17" fmla="*/ 447675 h 495300"/>
                <a:gd name="T18" fmla="*/ 367665 w 535305"/>
                <a:gd name="T19" fmla="*/ 481965 h 495300"/>
                <a:gd name="T20" fmla="*/ 421005 w 535305"/>
                <a:gd name="T21" fmla="*/ 495300 h 495300"/>
                <a:gd name="T22" fmla="*/ 487680 w 535305"/>
                <a:gd name="T23" fmla="*/ 472440 h 495300"/>
                <a:gd name="T24" fmla="*/ 535305 w 535305"/>
                <a:gd name="T25" fmla="*/ 409575 h 495300"/>
                <a:gd name="T26" fmla="*/ 523875 w 535305"/>
                <a:gd name="T27" fmla="*/ 346710 h 495300"/>
                <a:gd name="T28" fmla="*/ 480060 w 535305"/>
                <a:gd name="T29" fmla="*/ 314325 h 495300"/>
                <a:gd name="T30" fmla="*/ 365760 w 535305"/>
                <a:gd name="T31" fmla="*/ 230505 h 495300"/>
                <a:gd name="T32" fmla="*/ 295275 w 535305"/>
                <a:gd name="T33" fmla="*/ 180975 h 495300"/>
                <a:gd name="T34" fmla="*/ 217170 w 535305"/>
                <a:gd name="T35" fmla="*/ 112395 h 495300"/>
                <a:gd name="T36" fmla="*/ 135255 w 535305"/>
                <a:gd name="T37" fmla="*/ 34290 h 495300"/>
                <a:gd name="T38" fmla="*/ 95250 w 535305"/>
                <a:gd name="T39" fmla="*/ 0 h 495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5305" h="495300">
                  <a:moveTo>
                    <a:pt x="95250" y="0"/>
                  </a:moveTo>
                  <a:lnTo>
                    <a:pt x="28575" y="26670"/>
                  </a:lnTo>
                  <a:lnTo>
                    <a:pt x="0" y="59055"/>
                  </a:lnTo>
                  <a:lnTo>
                    <a:pt x="43815" y="87630"/>
                  </a:lnTo>
                  <a:lnTo>
                    <a:pt x="7620" y="150495"/>
                  </a:lnTo>
                  <a:lnTo>
                    <a:pt x="13335" y="205740"/>
                  </a:lnTo>
                  <a:lnTo>
                    <a:pt x="154305" y="287655"/>
                  </a:lnTo>
                  <a:lnTo>
                    <a:pt x="243840" y="358140"/>
                  </a:lnTo>
                  <a:lnTo>
                    <a:pt x="333375" y="447675"/>
                  </a:lnTo>
                  <a:lnTo>
                    <a:pt x="367665" y="481965"/>
                  </a:lnTo>
                  <a:lnTo>
                    <a:pt x="421005" y="495300"/>
                  </a:lnTo>
                  <a:lnTo>
                    <a:pt x="487680" y="472440"/>
                  </a:lnTo>
                  <a:lnTo>
                    <a:pt x="535305" y="409575"/>
                  </a:lnTo>
                  <a:lnTo>
                    <a:pt x="523875" y="346710"/>
                  </a:lnTo>
                  <a:lnTo>
                    <a:pt x="480060" y="314325"/>
                  </a:lnTo>
                  <a:lnTo>
                    <a:pt x="365760" y="230505"/>
                  </a:lnTo>
                  <a:lnTo>
                    <a:pt x="295275" y="180975"/>
                  </a:lnTo>
                  <a:lnTo>
                    <a:pt x="217170" y="112395"/>
                  </a:lnTo>
                  <a:lnTo>
                    <a:pt x="135255" y="34290"/>
                  </a:lnTo>
                  <a:lnTo>
                    <a:pt x="95250" y="0"/>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sz="1050"/>
            </a:p>
          </p:txBody>
        </p:sp>
        <p:pic>
          <p:nvPicPr>
            <p:cNvPr id="213010" name="Picture 14" descr="https://image.freepik.com/free-icon/diploma-roll_318-59066.png">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46856">
              <a:off x="1926273" y="1468669"/>
              <a:ext cx="564846" cy="56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3004" name="Group 45"/>
          <p:cNvGrpSpPr>
            <a:grpSpLocks/>
          </p:cNvGrpSpPr>
          <p:nvPr/>
        </p:nvGrpSpPr>
        <p:grpSpPr bwMode="auto">
          <a:xfrm>
            <a:off x="6625828" y="496491"/>
            <a:ext cx="423863" cy="736997"/>
            <a:chOff x="1926273" y="1050679"/>
            <a:chExt cx="564846" cy="982836"/>
          </a:xfrm>
        </p:grpSpPr>
        <p:cxnSp>
          <p:nvCxnSpPr>
            <p:cNvPr id="213005" name="Straight Connector 46"/>
            <p:cNvCxnSpPr>
              <a:cxnSpLocks noChangeShapeType="1"/>
            </p:cNvCxnSpPr>
            <p:nvPr/>
          </p:nvCxnSpPr>
          <p:spPr bwMode="auto">
            <a:xfrm flipV="1">
              <a:off x="2208696" y="1050679"/>
              <a:ext cx="0" cy="59905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006" name="Freeform 47"/>
            <p:cNvSpPr>
              <a:spLocks/>
            </p:cNvSpPr>
            <p:nvPr/>
          </p:nvSpPr>
          <p:spPr bwMode="auto">
            <a:xfrm>
              <a:off x="1941195" y="1504950"/>
              <a:ext cx="535305" cy="495300"/>
            </a:xfrm>
            <a:custGeom>
              <a:avLst/>
              <a:gdLst>
                <a:gd name="T0" fmla="*/ 95250 w 535305"/>
                <a:gd name="T1" fmla="*/ 0 h 495300"/>
                <a:gd name="T2" fmla="*/ 28575 w 535305"/>
                <a:gd name="T3" fmla="*/ 26670 h 495300"/>
                <a:gd name="T4" fmla="*/ 0 w 535305"/>
                <a:gd name="T5" fmla="*/ 59055 h 495300"/>
                <a:gd name="T6" fmla="*/ 43815 w 535305"/>
                <a:gd name="T7" fmla="*/ 87630 h 495300"/>
                <a:gd name="T8" fmla="*/ 7620 w 535305"/>
                <a:gd name="T9" fmla="*/ 150495 h 495300"/>
                <a:gd name="T10" fmla="*/ 13335 w 535305"/>
                <a:gd name="T11" fmla="*/ 205740 h 495300"/>
                <a:gd name="T12" fmla="*/ 154305 w 535305"/>
                <a:gd name="T13" fmla="*/ 287655 h 495300"/>
                <a:gd name="T14" fmla="*/ 243840 w 535305"/>
                <a:gd name="T15" fmla="*/ 358140 h 495300"/>
                <a:gd name="T16" fmla="*/ 333375 w 535305"/>
                <a:gd name="T17" fmla="*/ 447675 h 495300"/>
                <a:gd name="T18" fmla="*/ 367665 w 535305"/>
                <a:gd name="T19" fmla="*/ 481965 h 495300"/>
                <a:gd name="T20" fmla="*/ 421005 w 535305"/>
                <a:gd name="T21" fmla="*/ 495300 h 495300"/>
                <a:gd name="T22" fmla="*/ 487680 w 535305"/>
                <a:gd name="T23" fmla="*/ 472440 h 495300"/>
                <a:gd name="T24" fmla="*/ 535305 w 535305"/>
                <a:gd name="T25" fmla="*/ 409575 h 495300"/>
                <a:gd name="T26" fmla="*/ 523875 w 535305"/>
                <a:gd name="T27" fmla="*/ 346710 h 495300"/>
                <a:gd name="T28" fmla="*/ 480060 w 535305"/>
                <a:gd name="T29" fmla="*/ 314325 h 495300"/>
                <a:gd name="T30" fmla="*/ 365760 w 535305"/>
                <a:gd name="T31" fmla="*/ 230505 h 495300"/>
                <a:gd name="T32" fmla="*/ 295275 w 535305"/>
                <a:gd name="T33" fmla="*/ 180975 h 495300"/>
                <a:gd name="T34" fmla="*/ 217170 w 535305"/>
                <a:gd name="T35" fmla="*/ 112395 h 495300"/>
                <a:gd name="T36" fmla="*/ 135255 w 535305"/>
                <a:gd name="T37" fmla="*/ 34290 h 495300"/>
                <a:gd name="T38" fmla="*/ 95250 w 535305"/>
                <a:gd name="T39" fmla="*/ 0 h 495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5305" h="495300">
                  <a:moveTo>
                    <a:pt x="95250" y="0"/>
                  </a:moveTo>
                  <a:lnTo>
                    <a:pt x="28575" y="26670"/>
                  </a:lnTo>
                  <a:lnTo>
                    <a:pt x="0" y="59055"/>
                  </a:lnTo>
                  <a:lnTo>
                    <a:pt x="43815" y="87630"/>
                  </a:lnTo>
                  <a:lnTo>
                    <a:pt x="7620" y="150495"/>
                  </a:lnTo>
                  <a:lnTo>
                    <a:pt x="13335" y="205740"/>
                  </a:lnTo>
                  <a:lnTo>
                    <a:pt x="154305" y="287655"/>
                  </a:lnTo>
                  <a:lnTo>
                    <a:pt x="243840" y="358140"/>
                  </a:lnTo>
                  <a:lnTo>
                    <a:pt x="333375" y="447675"/>
                  </a:lnTo>
                  <a:lnTo>
                    <a:pt x="367665" y="481965"/>
                  </a:lnTo>
                  <a:lnTo>
                    <a:pt x="421005" y="495300"/>
                  </a:lnTo>
                  <a:lnTo>
                    <a:pt x="487680" y="472440"/>
                  </a:lnTo>
                  <a:lnTo>
                    <a:pt x="535305" y="409575"/>
                  </a:lnTo>
                  <a:lnTo>
                    <a:pt x="523875" y="346710"/>
                  </a:lnTo>
                  <a:lnTo>
                    <a:pt x="480060" y="314325"/>
                  </a:lnTo>
                  <a:lnTo>
                    <a:pt x="365760" y="230505"/>
                  </a:lnTo>
                  <a:lnTo>
                    <a:pt x="295275" y="180975"/>
                  </a:lnTo>
                  <a:lnTo>
                    <a:pt x="217170" y="112395"/>
                  </a:lnTo>
                  <a:lnTo>
                    <a:pt x="135255" y="34290"/>
                  </a:lnTo>
                  <a:lnTo>
                    <a:pt x="95250" y="0"/>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sz="1050"/>
            </a:p>
          </p:txBody>
        </p:sp>
        <p:pic>
          <p:nvPicPr>
            <p:cNvPr id="213007" name="Picture 14" descr="https://image.freepik.com/free-icon/diploma-roll_318-59066.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46856">
              <a:off x="1926273" y="1468669"/>
              <a:ext cx="564846" cy="56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391804" y="4652500"/>
            <a:ext cx="8236060" cy="276999"/>
          </a:xfrm>
          <a:prstGeom prst="rect">
            <a:avLst/>
          </a:prstGeom>
        </p:spPr>
        <p:txBody>
          <a:bodyPr wrap="square">
            <a:spAutoFit/>
          </a:bodyPr>
          <a:lstStyle/>
          <a:p>
            <a:pPr lvl="0" indent="-457200">
              <a:spcBef>
                <a:spcPts val="1600"/>
              </a:spcBef>
              <a:buSzPts val="1100"/>
              <a:buNone/>
            </a:pPr>
            <a:r>
              <a:rPr lang="en-US" sz="1200" dirty="0">
                <a:latin typeface="Economica"/>
                <a:ea typeface="Economica"/>
                <a:cs typeface="Economica"/>
                <a:sym typeface="Economica"/>
              </a:rPr>
              <a:t>Montes, Rebecca &amp; Center for Urban Education. “What Do We Mean by Equity?.” Mendocino College, Spring 2020, Equity Professional Development Series</a:t>
            </a:r>
            <a:r>
              <a:rPr lang="en-US" sz="1200" dirty="0" smtClean="0">
                <a:latin typeface="Economica"/>
                <a:ea typeface="Economica"/>
                <a:cs typeface="Economica"/>
                <a:sym typeface="Economica"/>
              </a:rPr>
              <a:t>. Address.</a:t>
            </a:r>
            <a:endParaRPr lang="en-US" sz="1200" dirty="0">
              <a:highlight>
                <a:srgbClr val="FFFFFF"/>
              </a:highlight>
              <a:latin typeface="Economica"/>
              <a:ea typeface="Economica"/>
              <a:cs typeface="Economica"/>
              <a:sym typeface="Economica"/>
            </a:endParaRPr>
          </a:p>
        </p:txBody>
      </p:sp>
    </p:spTree>
    <p:extLst>
      <p:ext uri="{BB962C8B-B14F-4D97-AF65-F5344CB8AC3E}">
        <p14:creationId xmlns:p14="http://schemas.microsoft.com/office/powerpoint/2010/main" val="46658738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8"/>
          <p:cNvSpPr>
            <a:spLocks noChangeArrowheads="1"/>
          </p:cNvSpPr>
          <p:nvPr/>
        </p:nvSpPr>
        <p:spPr bwMode="auto">
          <a:xfrm>
            <a:off x="3098007" y="0"/>
            <a:ext cx="4902994" cy="4100513"/>
          </a:xfrm>
          <a:prstGeom prst="rect">
            <a:avLst/>
          </a:prstGeom>
          <a:solidFill>
            <a:srgbClr val="ECECEC"/>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800">
              <a:solidFill>
                <a:srgbClr val="000000"/>
              </a:solidFill>
            </a:endParaRPr>
          </a:p>
        </p:txBody>
      </p:sp>
      <p:grpSp>
        <p:nvGrpSpPr>
          <p:cNvPr id="215043" name="Group 5"/>
          <p:cNvGrpSpPr>
            <a:grpSpLocks/>
          </p:cNvGrpSpPr>
          <p:nvPr/>
        </p:nvGrpSpPr>
        <p:grpSpPr bwMode="auto">
          <a:xfrm rot="204260">
            <a:off x="3256360" y="877491"/>
            <a:ext cx="904875" cy="3746897"/>
            <a:chOff x="2316904" y="-2304427"/>
            <a:chExt cx="1617254" cy="8377018"/>
          </a:xfrm>
        </p:grpSpPr>
        <p:pic>
          <p:nvPicPr>
            <p:cNvPr id="3074"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C00000">
                  <a:tint val="45000"/>
                  <a:satMod val="400000"/>
                </a:srgbClr>
              </a:duotone>
              <a:extLst>
                <a:ext uri="{28A0092B-C50C-407E-A947-70E740481C1C}">
                  <a14:useLocalDpi xmlns:a14="http://schemas.microsoft.com/office/drawing/2010/main" val="0"/>
                </a:ext>
              </a:extLst>
            </a:blip>
            <a:srcRect l="47817" t="22240" r="44880" b="37781"/>
            <a:stretch/>
          </p:blipFill>
          <p:spPr bwMode="auto">
            <a:xfrm>
              <a:off x="3201825" y="-2304427"/>
              <a:ext cx="732333" cy="30092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C00000">
                  <a:tint val="45000"/>
                  <a:satMod val="400000"/>
                </a:srgbClr>
              </a:duotone>
              <a:extLst>
                <a:ext uri="{28A0092B-C50C-407E-A947-70E740481C1C}">
                  <a14:useLocalDpi xmlns:a14="http://schemas.microsoft.com/office/drawing/2010/main" val="0"/>
                </a:ext>
              </a:extLst>
            </a:blip>
            <a:srcRect l="40471" t="22241" r="44880" b="-1517"/>
            <a:stretch/>
          </p:blipFill>
          <p:spPr bwMode="auto">
            <a:xfrm>
              <a:off x="2316904" y="544668"/>
              <a:ext cx="1435485" cy="55279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5044" name="Group 22"/>
          <p:cNvGrpSpPr>
            <a:grpSpLocks/>
          </p:cNvGrpSpPr>
          <p:nvPr/>
        </p:nvGrpSpPr>
        <p:grpSpPr bwMode="auto">
          <a:xfrm>
            <a:off x="3935016" y="7145"/>
            <a:ext cx="422672" cy="736997"/>
            <a:chOff x="1926273" y="1050679"/>
            <a:chExt cx="564846" cy="982836"/>
          </a:xfrm>
        </p:grpSpPr>
        <p:cxnSp>
          <p:nvCxnSpPr>
            <p:cNvPr id="215061" name="Straight Connector 11"/>
            <p:cNvCxnSpPr>
              <a:cxnSpLocks noChangeShapeType="1"/>
            </p:cNvCxnSpPr>
            <p:nvPr/>
          </p:nvCxnSpPr>
          <p:spPr bwMode="auto">
            <a:xfrm flipV="1">
              <a:off x="2208696" y="1050679"/>
              <a:ext cx="0" cy="59905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5062" name="Freeform 19"/>
            <p:cNvSpPr>
              <a:spLocks/>
            </p:cNvSpPr>
            <p:nvPr/>
          </p:nvSpPr>
          <p:spPr bwMode="auto">
            <a:xfrm>
              <a:off x="1941195" y="1504950"/>
              <a:ext cx="535305" cy="495300"/>
            </a:xfrm>
            <a:custGeom>
              <a:avLst/>
              <a:gdLst>
                <a:gd name="T0" fmla="*/ 95250 w 535305"/>
                <a:gd name="T1" fmla="*/ 0 h 495300"/>
                <a:gd name="T2" fmla="*/ 28575 w 535305"/>
                <a:gd name="T3" fmla="*/ 26670 h 495300"/>
                <a:gd name="T4" fmla="*/ 0 w 535305"/>
                <a:gd name="T5" fmla="*/ 59055 h 495300"/>
                <a:gd name="T6" fmla="*/ 43815 w 535305"/>
                <a:gd name="T7" fmla="*/ 87630 h 495300"/>
                <a:gd name="T8" fmla="*/ 7620 w 535305"/>
                <a:gd name="T9" fmla="*/ 150495 h 495300"/>
                <a:gd name="T10" fmla="*/ 13335 w 535305"/>
                <a:gd name="T11" fmla="*/ 205740 h 495300"/>
                <a:gd name="T12" fmla="*/ 154305 w 535305"/>
                <a:gd name="T13" fmla="*/ 287655 h 495300"/>
                <a:gd name="T14" fmla="*/ 243840 w 535305"/>
                <a:gd name="T15" fmla="*/ 358140 h 495300"/>
                <a:gd name="T16" fmla="*/ 333375 w 535305"/>
                <a:gd name="T17" fmla="*/ 447675 h 495300"/>
                <a:gd name="T18" fmla="*/ 367665 w 535305"/>
                <a:gd name="T19" fmla="*/ 481965 h 495300"/>
                <a:gd name="T20" fmla="*/ 421005 w 535305"/>
                <a:gd name="T21" fmla="*/ 495300 h 495300"/>
                <a:gd name="T22" fmla="*/ 487680 w 535305"/>
                <a:gd name="T23" fmla="*/ 472440 h 495300"/>
                <a:gd name="T24" fmla="*/ 535305 w 535305"/>
                <a:gd name="T25" fmla="*/ 409575 h 495300"/>
                <a:gd name="T26" fmla="*/ 523875 w 535305"/>
                <a:gd name="T27" fmla="*/ 346710 h 495300"/>
                <a:gd name="T28" fmla="*/ 480060 w 535305"/>
                <a:gd name="T29" fmla="*/ 314325 h 495300"/>
                <a:gd name="T30" fmla="*/ 365760 w 535305"/>
                <a:gd name="T31" fmla="*/ 230505 h 495300"/>
                <a:gd name="T32" fmla="*/ 295275 w 535305"/>
                <a:gd name="T33" fmla="*/ 180975 h 495300"/>
                <a:gd name="T34" fmla="*/ 217170 w 535305"/>
                <a:gd name="T35" fmla="*/ 112395 h 495300"/>
                <a:gd name="T36" fmla="*/ 135255 w 535305"/>
                <a:gd name="T37" fmla="*/ 34290 h 495300"/>
                <a:gd name="T38" fmla="*/ 95250 w 535305"/>
                <a:gd name="T39" fmla="*/ 0 h 495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5305" h="495300">
                  <a:moveTo>
                    <a:pt x="95250" y="0"/>
                  </a:moveTo>
                  <a:lnTo>
                    <a:pt x="28575" y="26670"/>
                  </a:lnTo>
                  <a:lnTo>
                    <a:pt x="0" y="59055"/>
                  </a:lnTo>
                  <a:lnTo>
                    <a:pt x="43815" y="87630"/>
                  </a:lnTo>
                  <a:lnTo>
                    <a:pt x="7620" y="150495"/>
                  </a:lnTo>
                  <a:lnTo>
                    <a:pt x="13335" y="205740"/>
                  </a:lnTo>
                  <a:lnTo>
                    <a:pt x="154305" y="287655"/>
                  </a:lnTo>
                  <a:lnTo>
                    <a:pt x="243840" y="358140"/>
                  </a:lnTo>
                  <a:lnTo>
                    <a:pt x="333375" y="447675"/>
                  </a:lnTo>
                  <a:lnTo>
                    <a:pt x="367665" y="481965"/>
                  </a:lnTo>
                  <a:lnTo>
                    <a:pt x="421005" y="495300"/>
                  </a:lnTo>
                  <a:lnTo>
                    <a:pt x="487680" y="472440"/>
                  </a:lnTo>
                  <a:lnTo>
                    <a:pt x="535305" y="409575"/>
                  </a:lnTo>
                  <a:lnTo>
                    <a:pt x="523875" y="346710"/>
                  </a:lnTo>
                  <a:lnTo>
                    <a:pt x="480060" y="314325"/>
                  </a:lnTo>
                  <a:lnTo>
                    <a:pt x="365760" y="230505"/>
                  </a:lnTo>
                  <a:lnTo>
                    <a:pt x="295275" y="180975"/>
                  </a:lnTo>
                  <a:lnTo>
                    <a:pt x="217170" y="112395"/>
                  </a:lnTo>
                  <a:lnTo>
                    <a:pt x="135255" y="34290"/>
                  </a:lnTo>
                  <a:lnTo>
                    <a:pt x="95250" y="0"/>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sz="1050"/>
            </a:p>
          </p:txBody>
        </p:sp>
        <p:pic>
          <p:nvPicPr>
            <p:cNvPr id="215063" name="Picture 14" descr="https://image.freepik.com/free-icon/diploma-roll_318-59066.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046856">
              <a:off x="1926273" y="1468669"/>
              <a:ext cx="564846" cy="56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045" name="Group 24"/>
          <p:cNvGrpSpPr>
            <a:grpSpLocks/>
          </p:cNvGrpSpPr>
          <p:nvPr/>
        </p:nvGrpSpPr>
        <p:grpSpPr bwMode="auto">
          <a:xfrm rot="21442563">
            <a:off x="4957762" y="864394"/>
            <a:ext cx="947738" cy="3790950"/>
            <a:chOff x="2316904" y="-2281471"/>
            <a:chExt cx="1617273" cy="8354062"/>
          </a:xfrm>
        </p:grpSpPr>
        <p:pic>
          <p:nvPicPr>
            <p:cNvPr id="26"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660066">
                  <a:tint val="45000"/>
                  <a:satMod val="400000"/>
                </a:srgbClr>
              </a:duotone>
              <a:extLst>
                <a:ext uri="{28A0092B-C50C-407E-A947-70E740481C1C}">
                  <a14:useLocalDpi xmlns:a14="http://schemas.microsoft.com/office/drawing/2010/main" val="0"/>
                </a:ext>
              </a:extLst>
            </a:blip>
            <a:srcRect l="47817" t="22240" r="44880" b="37781"/>
            <a:stretch/>
          </p:blipFill>
          <p:spPr bwMode="auto">
            <a:xfrm>
              <a:off x="3201843" y="-2281471"/>
              <a:ext cx="732334" cy="30092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660066">
                  <a:tint val="45000"/>
                  <a:satMod val="400000"/>
                </a:srgbClr>
              </a:duotone>
              <a:extLst>
                <a:ext uri="{28A0092B-C50C-407E-A947-70E740481C1C}">
                  <a14:useLocalDpi xmlns:a14="http://schemas.microsoft.com/office/drawing/2010/main" val="0"/>
                </a:ext>
              </a:extLst>
            </a:blip>
            <a:srcRect l="40471" t="22241" r="44880" b="-1517"/>
            <a:stretch/>
          </p:blipFill>
          <p:spPr bwMode="auto">
            <a:xfrm>
              <a:off x="2316904" y="544668"/>
              <a:ext cx="1435485" cy="55279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5046" name="Group 27"/>
          <p:cNvGrpSpPr>
            <a:grpSpLocks/>
          </p:cNvGrpSpPr>
          <p:nvPr/>
        </p:nvGrpSpPr>
        <p:grpSpPr bwMode="auto">
          <a:xfrm flipH="1">
            <a:off x="6947297" y="894161"/>
            <a:ext cx="947738" cy="3755231"/>
            <a:chOff x="2316904" y="-2282477"/>
            <a:chExt cx="1617255" cy="8355068"/>
          </a:xfrm>
        </p:grpSpPr>
        <p:pic>
          <p:nvPicPr>
            <p:cNvPr id="29"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003399">
                  <a:tint val="45000"/>
                  <a:satMod val="400000"/>
                </a:srgbClr>
              </a:duotone>
              <a:extLst>
                <a:ext uri="{28A0092B-C50C-407E-A947-70E740481C1C}">
                  <a14:useLocalDpi xmlns:a14="http://schemas.microsoft.com/office/drawing/2010/main" val="0"/>
                </a:ext>
              </a:extLst>
            </a:blip>
            <a:srcRect l="47817" t="22240" r="44880" b="37781"/>
            <a:stretch/>
          </p:blipFill>
          <p:spPr bwMode="auto">
            <a:xfrm>
              <a:off x="3201825" y="-2282477"/>
              <a:ext cx="732334" cy="30092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003399">
                  <a:tint val="45000"/>
                  <a:satMod val="400000"/>
                </a:srgbClr>
              </a:duotone>
              <a:extLst>
                <a:ext uri="{28A0092B-C50C-407E-A947-70E740481C1C}">
                  <a14:useLocalDpi xmlns:a14="http://schemas.microsoft.com/office/drawing/2010/main" val="0"/>
                </a:ext>
              </a:extLst>
            </a:blip>
            <a:srcRect l="40471" t="22241" r="44880" b="-1517"/>
            <a:stretch/>
          </p:blipFill>
          <p:spPr bwMode="auto">
            <a:xfrm>
              <a:off x="2316904" y="544668"/>
              <a:ext cx="1435485" cy="55279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5047" name="Group 30"/>
          <p:cNvGrpSpPr>
            <a:grpSpLocks/>
          </p:cNvGrpSpPr>
          <p:nvPr/>
        </p:nvGrpSpPr>
        <p:grpSpPr bwMode="auto">
          <a:xfrm flipH="1">
            <a:off x="5389960" y="15478"/>
            <a:ext cx="433388" cy="736997"/>
            <a:chOff x="1926273" y="1050679"/>
            <a:chExt cx="564846" cy="982836"/>
          </a:xfrm>
        </p:grpSpPr>
        <p:cxnSp>
          <p:nvCxnSpPr>
            <p:cNvPr id="215054" name="Straight Connector 31"/>
            <p:cNvCxnSpPr>
              <a:cxnSpLocks noChangeShapeType="1"/>
            </p:cNvCxnSpPr>
            <p:nvPr/>
          </p:nvCxnSpPr>
          <p:spPr bwMode="auto">
            <a:xfrm flipV="1">
              <a:off x="2208696" y="1050679"/>
              <a:ext cx="0" cy="59905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5055" name="Freeform 32"/>
            <p:cNvSpPr>
              <a:spLocks/>
            </p:cNvSpPr>
            <p:nvPr/>
          </p:nvSpPr>
          <p:spPr bwMode="auto">
            <a:xfrm>
              <a:off x="1941195" y="1504950"/>
              <a:ext cx="535305" cy="495300"/>
            </a:xfrm>
            <a:custGeom>
              <a:avLst/>
              <a:gdLst>
                <a:gd name="T0" fmla="*/ 95250 w 535305"/>
                <a:gd name="T1" fmla="*/ 0 h 495300"/>
                <a:gd name="T2" fmla="*/ 28575 w 535305"/>
                <a:gd name="T3" fmla="*/ 26670 h 495300"/>
                <a:gd name="T4" fmla="*/ 0 w 535305"/>
                <a:gd name="T5" fmla="*/ 59055 h 495300"/>
                <a:gd name="T6" fmla="*/ 43815 w 535305"/>
                <a:gd name="T7" fmla="*/ 87630 h 495300"/>
                <a:gd name="T8" fmla="*/ 7620 w 535305"/>
                <a:gd name="T9" fmla="*/ 150495 h 495300"/>
                <a:gd name="T10" fmla="*/ 13335 w 535305"/>
                <a:gd name="T11" fmla="*/ 205740 h 495300"/>
                <a:gd name="T12" fmla="*/ 154305 w 535305"/>
                <a:gd name="T13" fmla="*/ 287655 h 495300"/>
                <a:gd name="T14" fmla="*/ 243840 w 535305"/>
                <a:gd name="T15" fmla="*/ 358140 h 495300"/>
                <a:gd name="T16" fmla="*/ 333375 w 535305"/>
                <a:gd name="T17" fmla="*/ 447675 h 495300"/>
                <a:gd name="T18" fmla="*/ 367665 w 535305"/>
                <a:gd name="T19" fmla="*/ 481965 h 495300"/>
                <a:gd name="T20" fmla="*/ 421005 w 535305"/>
                <a:gd name="T21" fmla="*/ 495300 h 495300"/>
                <a:gd name="T22" fmla="*/ 487680 w 535305"/>
                <a:gd name="T23" fmla="*/ 472440 h 495300"/>
                <a:gd name="T24" fmla="*/ 535305 w 535305"/>
                <a:gd name="T25" fmla="*/ 409575 h 495300"/>
                <a:gd name="T26" fmla="*/ 523875 w 535305"/>
                <a:gd name="T27" fmla="*/ 346710 h 495300"/>
                <a:gd name="T28" fmla="*/ 480060 w 535305"/>
                <a:gd name="T29" fmla="*/ 314325 h 495300"/>
                <a:gd name="T30" fmla="*/ 365760 w 535305"/>
                <a:gd name="T31" fmla="*/ 230505 h 495300"/>
                <a:gd name="T32" fmla="*/ 295275 w 535305"/>
                <a:gd name="T33" fmla="*/ 180975 h 495300"/>
                <a:gd name="T34" fmla="*/ 217170 w 535305"/>
                <a:gd name="T35" fmla="*/ 112395 h 495300"/>
                <a:gd name="T36" fmla="*/ 135255 w 535305"/>
                <a:gd name="T37" fmla="*/ 34290 h 495300"/>
                <a:gd name="T38" fmla="*/ 95250 w 535305"/>
                <a:gd name="T39" fmla="*/ 0 h 495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5305" h="495300">
                  <a:moveTo>
                    <a:pt x="95250" y="0"/>
                  </a:moveTo>
                  <a:lnTo>
                    <a:pt x="28575" y="26670"/>
                  </a:lnTo>
                  <a:lnTo>
                    <a:pt x="0" y="59055"/>
                  </a:lnTo>
                  <a:lnTo>
                    <a:pt x="43815" y="87630"/>
                  </a:lnTo>
                  <a:lnTo>
                    <a:pt x="7620" y="150495"/>
                  </a:lnTo>
                  <a:lnTo>
                    <a:pt x="13335" y="205740"/>
                  </a:lnTo>
                  <a:lnTo>
                    <a:pt x="154305" y="287655"/>
                  </a:lnTo>
                  <a:lnTo>
                    <a:pt x="243840" y="358140"/>
                  </a:lnTo>
                  <a:lnTo>
                    <a:pt x="333375" y="447675"/>
                  </a:lnTo>
                  <a:lnTo>
                    <a:pt x="367665" y="481965"/>
                  </a:lnTo>
                  <a:lnTo>
                    <a:pt x="421005" y="495300"/>
                  </a:lnTo>
                  <a:lnTo>
                    <a:pt x="487680" y="472440"/>
                  </a:lnTo>
                  <a:lnTo>
                    <a:pt x="535305" y="409575"/>
                  </a:lnTo>
                  <a:lnTo>
                    <a:pt x="523875" y="346710"/>
                  </a:lnTo>
                  <a:lnTo>
                    <a:pt x="480060" y="314325"/>
                  </a:lnTo>
                  <a:lnTo>
                    <a:pt x="365760" y="230505"/>
                  </a:lnTo>
                  <a:lnTo>
                    <a:pt x="295275" y="180975"/>
                  </a:lnTo>
                  <a:lnTo>
                    <a:pt x="217170" y="112395"/>
                  </a:lnTo>
                  <a:lnTo>
                    <a:pt x="135255" y="34290"/>
                  </a:lnTo>
                  <a:lnTo>
                    <a:pt x="95250" y="0"/>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sz="1050"/>
            </a:p>
          </p:txBody>
        </p:sp>
        <p:pic>
          <p:nvPicPr>
            <p:cNvPr id="215056" name="Picture 14" descr="https://image.freepik.com/free-icon/diploma-roll_318-59066.png">
              <a:hlinkClick r:id="rId5"/>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046856">
              <a:off x="1926273" y="1468669"/>
              <a:ext cx="564846" cy="56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048" name="Group 34"/>
          <p:cNvGrpSpPr>
            <a:grpSpLocks/>
          </p:cNvGrpSpPr>
          <p:nvPr/>
        </p:nvGrpSpPr>
        <p:grpSpPr bwMode="auto">
          <a:xfrm>
            <a:off x="6779419" y="7145"/>
            <a:ext cx="423863" cy="736997"/>
            <a:chOff x="1926273" y="1050679"/>
            <a:chExt cx="564846" cy="982836"/>
          </a:xfrm>
        </p:grpSpPr>
        <p:cxnSp>
          <p:nvCxnSpPr>
            <p:cNvPr id="215051" name="Straight Connector 35"/>
            <p:cNvCxnSpPr>
              <a:cxnSpLocks noChangeShapeType="1"/>
            </p:cNvCxnSpPr>
            <p:nvPr/>
          </p:nvCxnSpPr>
          <p:spPr bwMode="auto">
            <a:xfrm flipV="1">
              <a:off x="2208696" y="1050679"/>
              <a:ext cx="0" cy="59905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5052" name="Freeform 36"/>
            <p:cNvSpPr>
              <a:spLocks/>
            </p:cNvSpPr>
            <p:nvPr/>
          </p:nvSpPr>
          <p:spPr bwMode="auto">
            <a:xfrm>
              <a:off x="1941195" y="1504950"/>
              <a:ext cx="535305" cy="495300"/>
            </a:xfrm>
            <a:custGeom>
              <a:avLst/>
              <a:gdLst>
                <a:gd name="T0" fmla="*/ 95250 w 535305"/>
                <a:gd name="T1" fmla="*/ 0 h 495300"/>
                <a:gd name="T2" fmla="*/ 28575 w 535305"/>
                <a:gd name="T3" fmla="*/ 26670 h 495300"/>
                <a:gd name="T4" fmla="*/ 0 w 535305"/>
                <a:gd name="T5" fmla="*/ 59055 h 495300"/>
                <a:gd name="T6" fmla="*/ 43815 w 535305"/>
                <a:gd name="T7" fmla="*/ 87630 h 495300"/>
                <a:gd name="T8" fmla="*/ 7620 w 535305"/>
                <a:gd name="T9" fmla="*/ 150495 h 495300"/>
                <a:gd name="T10" fmla="*/ 13335 w 535305"/>
                <a:gd name="T11" fmla="*/ 205740 h 495300"/>
                <a:gd name="T12" fmla="*/ 154305 w 535305"/>
                <a:gd name="T13" fmla="*/ 287655 h 495300"/>
                <a:gd name="T14" fmla="*/ 243840 w 535305"/>
                <a:gd name="T15" fmla="*/ 358140 h 495300"/>
                <a:gd name="T16" fmla="*/ 333375 w 535305"/>
                <a:gd name="T17" fmla="*/ 447675 h 495300"/>
                <a:gd name="T18" fmla="*/ 367665 w 535305"/>
                <a:gd name="T19" fmla="*/ 481965 h 495300"/>
                <a:gd name="T20" fmla="*/ 421005 w 535305"/>
                <a:gd name="T21" fmla="*/ 495300 h 495300"/>
                <a:gd name="T22" fmla="*/ 487680 w 535305"/>
                <a:gd name="T23" fmla="*/ 472440 h 495300"/>
                <a:gd name="T24" fmla="*/ 535305 w 535305"/>
                <a:gd name="T25" fmla="*/ 409575 h 495300"/>
                <a:gd name="T26" fmla="*/ 523875 w 535305"/>
                <a:gd name="T27" fmla="*/ 346710 h 495300"/>
                <a:gd name="T28" fmla="*/ 480060 w 535305"/>
                <a:gd name="T29" fmla="*/ 314325 h 495300"/>
                <a:gd name="T30" fmla="*/ 365760 w 535305"/>
                <a:gd name="T31" fmla="*/ 230505 h 495300"/>
                <a:gd name="T32" fmla="*/ 295275 w 535305"/>
                <a:gd name="T33" fmla="*/ 180975 h 495300"/>
                <a:gd name="T34" fmla="*/ 217170 w 535305"/>
                <a:gd name="T35" fmla="*/ 112395 h 495300"/>
                <a:gd name="T36" fmla="*/ 135255 w 535305"/>
                <a:gd name="T37" fmla="*/ 34290 h 495300"/>
                <a:gd name="T38" fmla="*/ 95250 w 535305"/>
                <a:gd name="T39" fmla="*/ 0 h 495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5305" h="495300">
                  <a:moveTo>
                    <a:pt x="95250" y="0"/>
                  </a:moveTo>
                  <a:lnTo>
                    <a:pt x="28575" y="26670"/>
                  </a:lnTo>
                  <a:lnTo>
                    <a:pt x="0" y="59055"/>
                  </a:lnTo>
                  <a:lnTo>
                    <a:pt x="43815" y="87630"/>
                  </a:lnTo>
                  <a:lnTo>
                    <a:pt x="7620" y="150495"/>
                  </a:lnTo>
                  <a:lnTo>
                    <a:pt x="13335" y="205740"/>
                  </a:lnTo>
                  <a:lnTo>
                    <a:pt x="154305" y="287655"/>
                  </a:lnTo>
                  <a:lnTo>
                    <a:pt x="243840" y="358140"/>
                  </a:lnTo>
                  <a:lnTo>
                    <a:pt x="333375" y="447675"/>
                  </a:lnTo>
                  <a:lnTo>
                    <a:pt x="367665" y="481965"/>
                  </a:lnTo>
                  <a:lnTo>
                    <a:pt x="421005" y="495300"/>
                  </a:lnTo>
                  <a:lnTo>
                    <a:pt x="487680" y="472440"/>
                  </a:lnTo>
                  <a:lnTo>
                    <a:pt x="535305" y="409575"/>
                  </a:lnTo>
                  <a:lnTo>
                    <a:pt x="523875" y="346710"/>
                  </a:lnTo>
                  <a:lnTo>
                    <a:pt x="480060" y="314325"/>
                  </a:lnTo>
                  <a:lnTo>
                    <a:pt x="365760" y="230505"/>
                  </a:lnTo>
                  <a:lnTo>
                    <a:pt x="295275" y="180975"/>
                  </a:lnTo>
                  <a:lnTo>
                    <a:pt x="217170" y="112395"/>
                  </a:lnTo>
                  <a:lnTo>
                    <a:pt x="135255" y="34290"/>
                  </a:lnTo>
                  <a:lnTo>
                    <a:pt x="95250" y="0"/>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sz="1050"/>
            </a:p>
          </p:txBody>
        </p:sp>
        <p:pic>
          <p:nvPicPr>
            <p:cNvPr id="215053" name="Picture 14" descr="https://image.freepik.com/free-icon/diploma-roll_318-59066.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046856">
              <a:off x="1926273" y="1468669"/>
              <a:ext cx="564846" cy="56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3001" name="TextBox 38"/>
          <p:cNvSpPr txBox="1">
            <a:spLocks noChangeArrowheads="1"/>
          </p:cNvSpPr>
          <p:nvPr/>
        </p:nvSpPr>
        <p:spPr bwMode="auto">
          <a:xfrm>
            <a:off x="977751" y="534164"/>
            <a:ext cx="1874044" cy="33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defRPr/>
            </a:pPr>
            <a:r>
              <a:rPr lang="en-US" altLang="en-US" sz="3400" b="1" dirty="0">
                <a:solidFill>
                  <a:schemeClr val="accent5">
                    <a:lumMod val="50000"/>
                  </a:schemeClr>
                </a:solidFill>
                <a:latin typeface="Economica" panose="020B0604020202020204" charset="0"/>
              </a:rPr>
              <a:t>EQUALITY</a:t>
            </a:r>
            <a:r>
              <a:rPr lang="en-US" altLang="en-US" sz="3400" dirty="0">
                <a:solidFill>
                  <a:srgbClr val="000000"/>
                </a:solidFill>
                <a:latin typeface="Economica" panose="020B0604020202020204" charset="0"/>
              </a:rPr>
              <a:t> imagines an equal world.</a:t>
            </a:r>
          </a:p>
          <a:p>
            <a:pPr algn="ctr">
              <a:lnSpc>
                <a:spcPct val="90000"/>
              </a:lnSpc>
              <a:defRPr/>
            </a:pPr>
            <a:endParaRPr lang="en-US" altLang="en-US" sz="3400" dirty="0">
              <a:solidFill>
                <a:srgbClr val="000000"/>
              </a:solidFill>
              <a:latin typeface="Economica" panose="020B0604020202020204" charset="0"/>
            </a:endParaRPr>
          </a:p>
          <a:p>
            <a:pPr algn="ctr">
              <a:lnSpc>
                <a:spcPct val="90000"/>
              </a:lnSpc>
              <a:defRPr/>
            </a:pPr>
            <a:r>
              <a:rPr lang="en-US" altLang="en-US" sz="3400" b="1" i="1" dirty="0">
                <a:solidFill>
                  <a:srgbClr val="000000"/>
                </a:solidFill>
                <a:latin typeface="Economica" panose="020B0604020202020204" charset="0"/>
              </a:rPr>
              <a:t>“I treat everyone equally”</a:t>
            </a:r>
          </a:p>
        </p:txBody>
      </p:sp>
      <p:cxnSp>
        <p:nvCxnSpPr>
          <p:cNvPr id="215050" name="Straight Connector 2"/>
          <p:cNvCxnSpPr>
            <a:cxnSpLocks noChangeShapeType="1"/>
          </p:cNvCxnSpPr>
          <p:nvPr/>
        </p:nvCxnSpPr>
        <p:spPr bwMode="auto">
          <a:xfrm flipH="1">
            <a:off x="1288256" y="4100513"/>
            <a:ext cx="1920479"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Rectangle 1"/>
          <p:cNvSpPr/>
          <p:nvPr/>
        </p:nvSpPr>
        <p:spPr>
          <a:xfrm>
            <a:off x="281350" y="4750419"/>
            <a:ext cx="7878882" cy="276999"/>
          </a:xfrm>
          <a:prstGeom prst="rect">
            <a:avLst/>
          </a:prstGeom>
        </p:spPr>
        <p:txBody>
          <a:bodyPr wrap="square">
            <a:spAutoFit/>
          </a:bodyPr>
          <a:lstStyle/>
          <a:p>
            <a:pPr lvl="0" indent="-457200">
              <a:spcBef>
                <a:spcPts val="1600"/>
              </a:spcBef>
              <a:buSzPts val="1100"/>
              <a:buNone/>
            </a:pPr>
            <a:r>
              <a:rPr lang="en-US" sz="1200" dirty="0">
                <a:latin typeface="Economica"/>
                <a:ea typeface="Economica"/>
                <a:cs typeface="Economica"/>
                <a:sym typeface="Economica"/>
              </a:rPr>
              <a:t>Montes, Rebecca &amp; Center for Urban Education. “What Do We Mean by Equity?.” Mendocino College, Spring 2020, Equity Professional Development Series</a:t>
            </a:r>
            <a:r>
              <a:rPr lang="en-US" sz="1200" dirty="0" smtClean="0">
                <a:latin typeface="Economica"/>
                <a:ea typeface="Economica"/>
                <a:cs typeface="Economica"/>
                <a:sym typeface="Economica"/>
              </a:rPr>
              <a:t>. Address.</a:t>
            </a:r>
            <a:endParaRPr lang="en-US" sz="1200" dirty="0">
              <a:highlight>
                <a:srgbClr val="FFFFFF"/>
              </a:highlight>
              <a:latin typeface="Economica"/>
              <a:ea typeface="Economica"/>
              <a:cs typeface="Economica"/>
              <a:sym typeface="Economica"/>
            </a:endParaRPr>
          </a:p>
        </p:txBody>
      </p:sp>
    </p:spTree>
    <p:extLst>
      <p:ext uri="{BB962C8B-B14F-4D97-AF65-F5344CB8AC3E}">
        <p14:creationId xmlns:p14="http://schemas.microsoft.com/office/powerpoint/2010/main" val="217737927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7090" name="Straight Connector 61"/>
          <p:cNvCxnSpPr>
            <a:cxnSpLocks noChangeShapeType="1"/>
          </p:cNvCxnSpPr>
          <p:nvPr/>
        </p:nvCxnSpPr>
        <p:spPr bwMode="auto">
          <a:xfrm flipH="1">
            <a:off x="1288256" y="4100513"/>
            <a:ext cx="1920479"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7091" name="Rectangle 18"/>
          <p:cNvSpPr>
            <a:spLocks noChangeArrowheads="1"/>
          </p:cNvSpPr>
          <p:nvPr/>
        </p:nvSpPr>
        <p:spPr bwMode="auto">
          <a:xfrm>
            <a:off x="3098007" y="0"/>
            <a:ext cx="4902994" cy="4100513"/>
          </a:xfrm>
          <a:prstGeom prst="rect">
            <a:avLst/>
          </a:prstGeom>
          <a:solidFill>
            <a:srgbClr val="ECECEC"/>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800">
              <a:solidFill>
                <a:srgbClr val="000000"/>
              </a:solidFill>
              <a:latin typeface="Economica" panose="020B0604020202020204" charset="0"/>
            </a:endParaRPr>
          </a:p>
        </p:txBody>
      </p:sp>
      <p:sp>
        <p:nvSpPr>
          <p:cNvPr id="215044" name="TextBox 38"/>
          <p:cNvSpPr txBox="1">
            <a:spLocks noChangeArrowheads="1"/>
          </p:cNvSpPr>
          <p:nvPr/>
        </p:nvSpPr>
        <p:spPr bwMode="auto">
          <a:xfrm>
            <a:off x="1027240" y="948044"/>
            <a:ext cx="1613297"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4800" dirty="0">
                <a:solidFill>
                  <a:srgbClr val="000000"/>
                </a:solidFill>
                <a:latin typeface="Economica" panose="020B0604020202020204" charset="0"/>
              </a:rPr>
              <a:t>But the world </a:t>
            </a:r>
            <a:r>
              <a:rPr lang="en-US" altLang="en-US" sz="4800" b="1" dirty="0">
                <a:solidFill>
                  <a:schemeClr val="accent5">
                    <a:lumMod val="50000"/>
                  </a:schemeClr>
                </a:solidFill>
                <a:latin typeface="Economica" panose="020B0604020202020204" charset="0"/>
              </a:rPr>
              <a:t>isn’t</a:t>
            </a:r>
            <a:r>
              <a:rPr lang="en-US" altLang="en-US" sz="4800" dirty="0">
                <a:solidFill>
                  <a:srgbClr val="000000"/>
                </a:solidFill>
                <a:latin typeface="Economica" panose="020B0604020202020204" charset="0"/>
              </a:rPr>
              <a:t> equal.</a:t>
            </a:r>
          </a:p>
        </p:txBody>
      </p:sp>
      <p:sp>
        <p:nvSpPr>
          <p:cNvPr id="40" name="Cube 39"/>
          <p:cNvSpPr/>
          <p:nvPr/>
        </p:nvSpPr>
        <p:spPr bwMode="auto">
          <a:xfrm>
            <a:off x="2800350" y="4432697"/>
            <a:ext cx="3152775" cy="352425"/>
          </a:xfrm>
          <a:prstGeom prst="cube">
            <a:avLst>
              <a:gd name="adj" fmla="val 31732"/>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latin typeface="Economica" panose="020B0604020202020204" charset="0"/>
            </a:endParaRPr>
          </a:p>
        </p:txBody>
      </p:sp>
      <p:sp>
        <p:nvSpPr>
          <p:cNvPr id="41" name="Cube 40"/>
          <p:cNvSpPr/>
          <p:nvPr/>
        </p:nvSpPr>
        <p:spPr bwMode="auto">
          <a:xfrm>
            <a:off x="2840831" y="4174331"/>
            <a:ext cx="3152775" cy="352425"/>
          </a:xfrm>
          <a:prstGeom prst="cube">
            <a:avLst>
              <a:gd name="adj" fmla="val 31732"/>
            </a:avLst>
          </a:prstGeom>
          <a:solidFill>
            <a:schemeClr val="accent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latin typeface="Economica" panose="020B0604020202020204" charset="0"/>
            </a:endParaRPr>
          </a:p>
        </p:txBody>
      </p:sp>
      <p:sp>
        <p:nvSpPr>
          <p:cNvPr id="42" name="Cube 41"/>
          <p:cNvSpPr/>
          <p:nvPr/>
        </p:nvSpPr>
        <p:spPr bwMode="auto">
          <a:xfrm>
            <a:off x="2847975" y="3908822"/>
            <a:ext cx="1653779" cy="352425"/>
          </a:xfrm>
          <a:prstGeom prst="cube">
            <a:avLst>
              <a:gd name="adj" fmla="val 31732"/>
            </a:avLst>
          </a:prstGeom>
          <a:solidFill>
            <a:srgbClr val="EAB4B4"/>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latin typeface="Economica" panose="020B0604020202020204" charset="0"/>
            </a:endParaRPr>
          </a:p>
        </p:txBody>
      </p:sp>
      <p:sp>
        <p:nvSpPr>
          <p:cNvPr id="43" name="Cube 42"/>
          <p:cNvSpPr/>
          <p:nvPr/>
        </p:nvSpPr>
        <p:spPr bwMode="auto">
          <a:xfrm>
            <a:off x="2792017" y="3665935"/>
            <a:ext cx="1653778" cy="352425"/>
          </a:xfrm>
          <a:prstGeom prst="cube">
            <a:avLst>
              <a:gd name="adj" fmla="val 31732"/>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latin typeface="Economica" panose="020B0604020202020204" charset="0"/>
            </a:endParaRPr>
          </a:p>
        </p:txBody>
      </p:sp>
      <p:sp>
        <p:nvSpPr>
          <p:cNvPr id="44" name="Cube 43"/>
          <p:cNvSpPr/>
          <p:nvPr/>
        </p:nvSpPr>
        <p:spPr bwMode="auto">
          <a:xfrm>
            <a:off x="2839642" y="3396854"/>
            <a:ext cx="1653778" cy="352425"/>
          </a:xfrm>
          <a:prstGeom prst="cube">
            <a:avLst>
              <a:gd name="adj" fmla="val 31732"/>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latin typeface="Economica" panose="020B0604020202020204" charset="0"/>
            </a:endParaRPr>
          </a:p>
        </p:txBody>
      </p:sp>
      <p:sp>
        <p:nvSpPr>
          <p:cNvPr id="45" name="Cube 44"/>
          <p:cNvSpPr/>
          <p:nvPr/>
        </p:nvSpPr>
        <p:spPr bwMode="auto">
          <a:xfrm>
            <a:off x="2880123" y="3136106"/>
            <a:ext cx="1653778" cy="352425"/>
          </a:xfrm>
          <a:prstGeom prst="cube">
            <a:avLst>
              <a:gd name="adj" fmla="val 31732"/>
            </a:avLst>
          </a:prstGeom>
          <a:solidFill>
            <a:schemeClr val="accent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latin typeface="Economica" panose="020B0604020202020204" charset="0"/>
            </a:endParaRPr>
          </a:p>
        </p:txBody>
      </p:sp>
      <p:sp>
        <p:nvSpPr>
          <p:cNvPr id="217099" name="TextBox 46"/>
          <p:cNvSpPr txBox="1">
            <a:spLocks noChangeArrowheads="1"/>
          </p:cNvSpPr>
          <p:nvPr/>
        </p:nvSpPr>
        <p:spPr bwMode="auto">
          <a:xfrm>
            <a:off x="2855118" y="4264819"/>
            <a:ext cx="249905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300" dirty="0">
                <a:solidFill>
                  <a:schemeClr val="bg1"/>
                </a:solidFill>
                <a:latin typeface="Economica" panose="020B0604020202020204" charset="0"/>
              </a:rPr>
              <a:t>Mental Health &amp; Other School Resources</a:t>
            </a:r>
          </a:p>
        </p:txBody>
      </p:sp>
      <p:sp>
        <p:nvSpPr>
          <p:cNvPr id="217100" name="TextBox 47"/>
          <p:cNvSpPr txBox="1">
            <a:spLocks noChangeArrowheads="1"/>
          </p:cNvSpPr>
          <p:nvPr/>
        </p:nvSpPr>
        <p:spPr bwMode="auto">
          <a:xfrm>
            <a:off x="2868217" y="4002882"/>
            <a:ext cx="14978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500" dirty="0">
                <a:solidFill>
                  <a:srgbClr val="000000"/>
                </a:solidFill>
                <a:latin typeface="Economica" panose="020B0604020202020204" charset="0"/>
              </a:rPr>
              <a:t>AP Credit</a:t>
            </a:r>
          </a:p>
        </p:txBody>
      </p:sp>
      <p:sp>
        <p:nvSpPr>
          <p:cNvPr id="217101" name="TextBox 48"/>
          <p:cNvSpPr txBox="1">
            <a:spLocks noChangeArrowheads="1"/>
          </p:cNvSpPr>
          <p:nvPr/>
        </p:nvSpPr>
        <p:spPr bwMode="auto">
          <a:xfrm>
            <a:off x="2792017" y="3757613"/>
            <a:ext cx="15597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300" dirty="0">
                <a:solidFill>
                  <a:srgbClr val="000000"/>
                </a:solidFill>
                <a:latin typeface="Economica" panose="020B0604020202020204" charset="0"/>
              </a:rPr>
              <a:t>Private Tutors</a:t>
            </a:r>
          </a:p>
        </p:txBody>
      </p:sp>
      <p:sp>
        <p:nvSpPr>
          <p:cNvPr id="217102" name="TextBox 49"/>
          <p:cNvSpPr txBox="1">
            <a:spLocks noChangeArrowheads="1"/>
          </p:cNvSpPr>
          <p:nvPr/>
        </p:nvSpPr>
        <p:spPr bwMode="auto">
          <a:xfrm>
            <a:off x="2782712" y="4513354"/>
            <a:ext cx="2655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dirty="0">
                <a:solidFill>
                  <a:srgbClr val="000000"/>
                </a:solidFill>
                <a:latin typeface="Economica" panose="020B0604020202020204" charset="0"/>
              </a:rPr>
              <a:t>Highly Skilled Teachers &amp; Counselors</a:t>
            </a:r>
          </a:p>
        </p:txBody>
      </p:sp>
      <p:sp>
        <p:nvSpPr>
          <p:cNvPr id="217103" name="TextBox 50"/>
          <p:cNvSpPr txBox="1">
            <a:spLocks noChangeArrowheads="1"/>
          </p:cNvSpPr>
          <p:nvPr/>
        </p:nvSpPr>
        <p:spPr bwMode="auto">
          <a:xfrm>
            <a:off x="2811067" y="3473351"/>
            <a:ext cx="15501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dirty="0">
                <a:solidFill>
                  <a:srgbClr val="000000"/>
                </a:solidFill>
                <a:latin typeface="Economica" panose="020B0604020202020204" charset="0"/>
              </a:rPr>
              <a:t>Educated Parents</a:t>
            </a:r>
          </a:p>
        </p:txBody>
      </p:sp>
      <p:sp>
        <p:nvSpPr>
          <p:cNvPr id="217104" name="TextBox 51"/>
          <p:cNvSpPr txBox="1">
            <a:spLocks noChangeArrowheads="1"/>
          </p:cNvSpPr>
          <p:nvPr/>
        </p:nvSpPr>
        <p:spPr bwMode="auto">
          <a:xfrm>
            <a:off x="2880122" y="3217069"/>
            <a:ext cx="15370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500" dirty="0">
                <a:solidFill>
                  <a:schemeClr val="bg1"/>
                </a:solidFill>
                <a:latin typeface="Economica" panose="020B0604020202020204" charset="0"/>
              </a:rPr>
              <a:t>Scholarships</a:t>
            </a:r>
          </a:p>
        </p:txBody>
      </p:sp>
      <p:sp>
        <p:nvSpPr>
          <p:cNvPr id="56" name="Oval 55"/>
          <p:cNvSpPr/>
          <p:nvPr/>
        </p:nvSpPr>
        <p:spPr bwMode="auto">
          <a:xfrm>
            <a:off x="6827044" y="4206480"/>
            <a:ext cx="1096566" cy="364331"/>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r">
              <a:defRPr/>
            </a:pPr>
            <a:endParaRPr lang="en-US" sz="1800">
              <a:latin typeface="Economica" panose="020B0604020202020204" charset="0"/>
            </a:endParaRPr>
          </a:p>
        </p:txBody>
      </p:sp>
      <p:grpSp>
        <p:nvGrpSpPr>
          <p:cNvPr id="217106" name="Group 71"/>
          <p:cNvGrpSpPr>
            <a:grpSpLocks/>
          </p:cNvGrpSpPr>
          <p:nvPr/>
        </p:nvGrpSpPr>
        <p:grpSpPr bwMode="auto">
          <a:xfrm rot="21442563">
            <a:off x="4899422" y="967978"/>
            <a:ext cx="947738" cy="3357563"/>
            <a:chOff x="2316904" y="-1326355"/>
            <a:chExt cx="1617273" cy="7398946"/>
          </a:xfrm>
        </p:grpSpPr>
        <p:pic>
          <p:nvPicPr>
            <p:cNvPr id="73"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660066">
                  <a:tint val="45000"/>
                  <a:satMod val="400000"/>
                </a:srgbClr>
              </a:duotone>
              <a:extLst>
                <a:ext uri="{28A0092B-C50C-407E-A947-70E740481C1C}">
                  <a14:useLocalDpi xmlns:a14="http://schemas.microsoft.com/office/drawing/2010/main" val="0"/>
                </a:ext>
              </a:extLst>
            </a:blip>
            <a:srcRect l="47817" t="34929" r="44880" b="37781"/>
            <a:stretch/>
          </p:blipFill>
          <p:spPr bwMode="auto">
            <a:xfrm>
              <a:off x="3201843" y="-1326355"/>
              <a:ext cx="732334" cy="205417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660066">
                  <a:tint val="45000"/>
                  <a:satMod val="400000"/>
                </a:srgbClr>
              </a:duotone>
              <a:extLst>
                <a:ext uri="{28A0092B-C50C-407E-A947-70E740481C1C}">
                  <a14:useLocalDpi xmlns:a14="http://schemas.microsoft.com/office/drawing/2010/main" val="0"/>
                </a:ext>
              </a:extLst>
            </a:blip>
            <a:srcRect l="40471" t="22241" r="44880" b="-1517"/>
            <a:stretch/>
          </p:blipFill>
          <p:spPr bwMode="auto">
            <a:xfrm>
              <a:off x="2316904" y="544668"/>
              <a:ext cx="1435485" cy="55279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7107" name="Group 74"/>
          <p:cNvGrpSpPr>
            <a:grpSpLocks/>
          </p:cNvGrpSpPr>
          <p:nvPr/>
        </p:nvGrpSpPr>
        <p:grpSpPr bwMode="auto">
          <a:xfrm flipH="1">
            <a:off x="6947297" y="894161"/>
            <a:ext cx="947738" cy="3755231"/>
            <a:chOff x="2316904" y="-2282477"/>
            <a:chExt cx="1617255" cy="8355068"/>
          </a:xfrm>
        </p:grpSpPr>
        <p:pic>
          <p:nvPicPr>
            <p:cNvPr id="76"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003399">
                  <a:tint val="45000"/>
                  <a:satMod val="400000"/>
                </a:srgbClr>
              </a:duotone>
              <a:extLst>
                <a:ext uri="{28A0092B-C50C-407E-A947-70E740481C1C}">
                  <a14:useLocalDpi xmlns:a14="http://schemas.microsoft.com/office/drawing/2010/main" val="0"/>
                </a:ext>
              </a:extLst>
            </a:blip>
            <a:srcRect l="47817" t="22240" r="44880" b="37781"/>
            <a:stretch/>
          </p:blipFill>
          <p:spPr bwMode="auto">
            <a:xfrm>
              <a:off x="3201825" y="-2282477"/>
              <a:ext cx="732334" cy="300928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003399">
                  <a:tint val="45000"/>
                  <a:satMod val="400000"/>
                </a:srgbClr>
              </a:duotone>
              <a:extLst>
                <a:ext uri="{28A0092B-C50C-407E-A947-70E740481C1C}">
                  <a14:useLocalDpi xmlns:a14="http://schemas.microsoft.com/office/drawing/2010/main" val="0"/>
                </a:ext>
              </a:extLst>
            </a:blip>
            <a:srcRect l="40471" t="22241" r="44880" b="-1517"/>
            <a:stretch/>
          </p:blipFill>
          <p:spPr bwMode="auto">
            <a:xfrm>
              <a:off x="2316904" y="544668"/>
              <a:ext cx="1435485" cy="55279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7108" name="Group 77"/>
          <p:cNvGrpSpPr>
            <a:grpSpLocks/>
          </p:cNvGrpSpPr>
          <p:nvPr/>
        </p:nvGrpSpPr>
        <p:grpSpPr bwMode="auto">
          <a:xfrm flipH="1">
            <a:off x="5389960" y="15478"/>
            <a:ext cx="433388" cy="736997"/>
            <a:chOff x="1926273" y="1050679"/>
            <a:chExt cx="564846" cy="982836"/>
          </a:xfrm>
        </p:grpSpPr>
        <p:cxnSp>
          <p:nvCxnSpPr>
            <p:cNvPr id="217120" name="Straight Connector 78"/>
            <p:cNvCxnSpPr>
              <a:cxnSpLocks noChangeShapeType="1"/>
            </p:cNvCxnSpPr>
            <p:nvPr/>
          </p:nvCxnSpPr>
          <p:spPr bwMode="auto">
            <a:xfrm flipV="1">
              <a:off x="2208696" y="1050679"/>
              <a:ext cx="0" cy="59905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7121" name="Freeform 79"/>
            <p:cNvSpPr>
              <a:spLocks/>
            </p:cNvSpPr>
            <p:nvPr/>
          </p:nvSpPr>
          <p:spPr bwMode="auto">
            <a:xfrm>
              <a:off x="1941195" y="1504950"/>
              <a:ext cx="535305" cy="495300"/>
            </a:xfrm>
            <a:custGeom>
              <a:avLst/>
              <a:gdLst>
                <a:gd name="T0" fmla="*/ 95250 w 535305"/>
                <a:gd name="T1" fmla="*/ 0 h 495300"/>
                <a:gd name="T2" fmla="*/ 28575 w 535305"/>
                <a:gd name="T3" fmla="*/ 26670 h 495300"/>
                <a:gd name="T4" fmla="*/ 0 w 535305"/>
                <a:gd name="T5" fmla="*/ 59055 h 495300"/>
                <a:gd name="T6" fmla="*/ 43815 w 535305"/>
                <a:gd name="T7" fmla="*/ 87630 h 495300"/>
                <a:gd name="T8" fmla="*/ 7620 w 535305"/>
                <a:gd name="T9" fmla="*/ 150495 h 495300"/>
                <a:gd name="T10" fmla="*/ 13335 w 535305"/>
                <a:gd name="T11" fmla="*/ 205740 h 495300"/>
                <a:gd name="T12" fmla="*/ 154305 w 535305"/>
                <a:gd name="T13" fmla="*/ 287655 h 495300"/>
                <a:gd name="T14" fmla="*/ 243840 w 535305"/>
                <a:gd name="T15" fmla="*/ 358140 h 495300"/>
                <a:gd name="T16" fmla="*/ 333375 w 535305"/>
                <a:gd name="T17" fmla="*/ 447675 h 495300"/>
                <a:gd name="T18" fmla="*/ 367665 w 535305"/>
                <a:gd name="T19" fmla="*/ 481965 h 495300"/>
                <a:gd name="T20" fmla="*/ 421005 w 535305"/>
                <a:gd name="T21" fmla="*/ 495300 h 495300"/>
                <a:gd name="T22" fmla="*/ 487680 w 535305"/>
                <a:gd name="T23" fmla="*/ 472440 h 495300"/>
                <a:gd name="T24" fmla="*/ 535305 w 535305"/>
                <a:gd name="T25" fmla="*/ 409575 h 495300"/>
                <a:gd name="T26" fmla="*/ 523875 w 535305"/>
                <a:gd name="T27" fmla="*/ 346710 h 495300"/>
                <a:gd name="T28" fmla="*/ 480060 w 535305"/>
                <a:gd name="T29" fmla="*/ 314325 h 495300"/>
                <a:gd name="T30" fmla="*/ 365760 w 535305"/>
                <a:gd name="T31" fmla="*/ 230505 h 495300"/>
                <a:gd name="T32" fmla="*/ 295275 w 535305"/>
                <a:gd name="T33" fmla="*/ 180975 h 495300"/>
                <a:gd name="T34" fmla="*/ 217170 w 535305"/>
                <a:gd name="T35" fmla="*/ 112395 h 495300"/>
                <a:gd name="T36" fmla="*/ 135255 w 535305"/>
                <a:gd name="T37" fmla="*/ 34290 h 495300"/>
                <a:gd name="T38" fmla="*/ 95250 w 535305"/>
                <a:gd name="T39" fmla="*/ 0 h 495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5305" h="495300">
                  <a:moveTo>
                    <a:pt x="95250" y="0"/>
                  </a:moveTo>
                  <a:lnTo>
                    <a:pt x="28575" y="26670"/>
                  </a:lnTo>
                  <a:lnTo>
                    <a:pt x="0" y="59055"/>
                  </a:lnTo>
                  <a:lnTo>
                    <a:pt x="43815" y="87630"/>
                  </a:lnTo>
                  <a:lnTo>
                    <a:pt x="7620" y="150495"/>
                  </a:lnTo>
                  <a:lnTo>
                    <a:pt x="13335" y="205740"/>
                  </a:lnTo>
                  <a:lnTo>
                    <a:pt x="154305" y="287655"/>
                  </a:lnTo>
                  <a:lnTo>
                    <a:pt x="243840" y="358140"/>
                  </a:lnTo>
                  <a:lnTo>
                    <a:pt x="333375" y="447675"/>
                  </a:lnTo>
                  <a:lnTo>
                    <a:pt x="367665" y="481965"/>
                  </a:lnTo>
                  <a:lnTo>
                    <a:pt x="421005" y="495300"/>
                  </a:lnTo>
                  <a:lnTo>
                    <a:pt x="487680" y="472440"/>
                  </a:lnTo>
                  <a:lnTo>
                    <a:pt x="535305" y="409575"/>
                  </a:lnTo>
                  <a:lnTo>
                    <a:pt x="523875" y="346710"/>
                  </a:lnTo>
                  <a:lnTo>
                    <a:pt x="480060" y="314325"/>
                  </a:lnTo>
                  <a:lnTo>
                    <a:pt x="365760" y="230505"/>
                  </a:lnTo>
                  <a:lnTo>
                    <a:pt x="295275" y="180975"/>
                  </a:lnTo>
                  <a:lnTo>
                    <a:pt x="217170" y="112395"/>
                  </a:lnTo>
                  <a:lnTo>
                    <a:pt x="135255" y="34290"/>
                  </a:lnTo>
                  <a:lnTo>
                    <a:pt x="95250" y="0"/>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sz="1050">
                <a:latin typeface="Economica" panose="020B0604020202020204" charset="0"/>
              </a:endParaRPr>
            </a:p>
          </p:txBody>
        </p:sp>
        <p:pic>
          <p:nvPicPr>
            <p:cNvPr id="217122" name="Picture 14" descr="https://image.freepik.com/free-icon/diploma-roll_318-59066.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046856">
              <a:off x="1926273" y="1468669"/>
              <a:ext cx="564846" cy="56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7109" name="Group 81"/>
          <p:cNvGrpSpPr>
            <a:grpSpLocks/>
          </p:cNvGrpSpPr>
          <p:nvPr/>
        </p:nvGrpSpPr>
        <p:grpSpPr bwMode="auto">
          <a:xfrm>
            <a:off x="6779419" y="7145"/>
            <a:ext cx="423863" cy="736997"/>
            <a:chOff x="1926273" y="1050679"/>
            <a:chExt cx="564846" cy="982836"/>
          </a:xfrm>
        </p:grpSpPr>
        <p:cxnSp>
          <p:nvCxnSpPr>
            <p:cNvPr id="217117" name="Straight Connector 82"/>
            <p:cNvCxnSpPr>
              <a:cxnSpLocks noChangeShapeType="1"/>
            </p:cNvCxnSpPr>
            <p:nvPr/>
          </p:nvCxnSpPr>
          <p:spPr bwMode="auto">
            <a:xfrm flipV="1">
              <a:off x="2208696" y="1050679"/>
              <a:ext cx="0" cy="59905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7118" name="Freeform 83"/>
            <p:cNvSpPr>
              <a:spLocks/>
            </p:cNvSpPr>
            <p:nvPr/>
          </p:nvSpPr>
          <p:spPr bwMode="auto">
            <a:xfrm>
              <a:off x="1941195" y="1504950"/>
              <a:ext cx="535305" cy="495300"/>
            </a:xfrm>
            <a:custGeom>
              <a:avLst/>
              <a:gdLst>
                <a:gd name="T0" fmla="*/ 95250 w 535305"/>
                <a:gd name="T1" fmla="*/ 0 h 495300"/>
                <a:gd name="T2" fmla="*/ 28575 w 535305"/>
                <a:gd name="T3" fmla="*/ 26670 h 495300"/>
                <a:gd name="T4" fmla="*/ 0 w 535305"/>
                <a:gd name="T5" fmla="*/ 59055 h 495300"/>
                <a:gd name="T6" fmla="*/ 43815 w 535305"/>
                <a:gd name="T7" fmla="*/ 87630 h 495300"/>
                <a:gd name="T8" fmla="*/ 7620 w 535305"/>
                <a:gd name="T9" fmla="*/ 150495 h 495300"/>
                <a:gd name="T10" fmla="*/ 13335 w 535305"/>
                <a:gd name="T11" fmla="*/ 205740 h 495300"/>
                <a:gd name="T12" fmla="*/ 154305 w 535305"/>
                <a:gd name="T13" fmla="*/ 287655 h 495300"/>
                <a:gd name="T14" fmla="*/ 243840 w 535305"/>
                <a:gd name="T15" fmla="*/ 358140 h 495300"/>
                <a:gd name="T16" fmla="*/ 333375 w 535305"/>
                <a:gd name="T17" fmla="*/ 447675 h 495300"/>
                <a:gd name="T18" fmla="*/ 367665 w 535305"/>
                <a:gd name="T19" fmla="*/ 481965 h 495300"/>
                <a:gd name="T20" fmla="*/ 421005 w 535305"/>
                <a:gd name="T21" fmla="*/ 495300 h 495300"/>
                <a:gd name="T22" fmla="*/ 487680 w 535305"/>
                <a:gd name="T23" fmla="*/ 472440 h 495300"/>
                <a:gd name="T24" fmla="*/ 535305 w 535305"/>
                <a:gd name="T25" fmla="*/ 409575 h 495300"/>
                <a:gd name="T26" fmla="*/ 523875 w 535305"/>
                <a:gd name="T27" fmla="*/ 346710 h 495300"/>
                <a:gd name="T28" fmla="*/ 480060 w 535305"/>
                <a:gd name="T29" fmla="*/ 314325 h 495300"/>
                <a:gd name="T30" fmla="*/ 365760 w 535305"/>
                <a:gd name="T31" fmla="*/ 230505 h 495300"/>
                <a:gd name="T32" fmla="*/ 295275 w 535305"/>
                <a:gd name="T33" fmla="*/ 180975 h 495300"/>
                <a:gd name="T34" fmla="*/ 217170 w 535305"/>
                <a:gd name="T35" fmla="*/ 112395 h 495300"/>
                <a:gd name="T36" fmla="*/ 135255 w 535305"/>
                <a:gd name="T37" fmla="*/ 34290 h 495300"/>
                <a:gd name="T38" fmla="*/ 95250 w 535305"/>
                <a:gd name="T39" fmla="*/ 0 h 495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5305" h="495300">
                  <a:moveTo>
                    <a:pt x="95250" y="0"/>
                  </a:moveTo>
                  <a:lnTo>
                    <a:pt x="28575" y="26670"/>
                  </a:lnTo>
                  <a:lnTo>
                    <a:pt x="0" y="59055"/>
                  </a:lnTo>
                  <a:lnTo>
                    <a:pt x="43815" y="87630"/>
                  </a:lnTo>
                  <a:lnTo>
                    <a:pt x="7620" y="150495"/>
                  </a:lnTo>
                  <a:lnTo>
                    <a:pt x="13335" y="205740"/>
                  </a:lnTo>
                  <a:lnTo>
                    <a:pt x="154305" y="287655"/>
                  </a:lnTo>
                  <a:lnTo>
                    <a:pt x="243840" y="358140"/>
                  </a:lnTo>
                  <a:lnTo>
                    <a:pt x="333375" y="447675"/>
                  </a:lnTo>
                  <a:lnTo>
                    <a:pt x="367665" y="481965"/>
                  </a:lnTo>
                  <a:lnTo>
                    <a:pt x="421005" y="495300"/>
                  </a:lnTo>
                  <a:lnTo>
                    <a:pt x="487680" y="472440"/>
                  </a:lnTo>
                  <a:lnTo>
                    <a:pt x="535305" y="409575"/>
                  </a:lnTo>
                  <a:lnTo>
                    <a:pt x="523875" y="346710"/>
                  </a:lnTo>
                  <a:lnTo>
                    <a:pt x="480060" y="314325"/>
                  </a:lnTo>
                  <a:lnTo>
                    <a:pt x="365760" y="230505"/>
                  </a:lnTo>
                  <a:lnTo>
                    <a:pt x="295275" y="180975"/>
                  </a:lnTo>
                  <a:lnTo>
                    <a:pt x="217170" y="112395"/>
                  </a:lnTo>
                  <a:lnTo>
                    <a:pt x="135255" y="34290"/>
                  </a:lnTo>
                  <a:lnTo>
                    <a:pt x="95250" y="0"/>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sz="1050">
                <a:latin typeface="Economica" panose="020B0604020202020204" charset="0"/>
              </a:endParaRPr>
            </a:p>
          </p:txBody>
        </p:sp>
        <p:pic>
          <p:nvPicPr>
            <p:cNvPr id="217119" name="Picture 14" descr="https://image.freepik.com/free-icon/diploma-roll_318-59066.png">
              <a:hlinkClick r:id="rId5"/>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046856">
              <a:off x="1926273" y="1468669"/>
              <a:ext cx="564846" cy="56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7110" name="Rounded Rectangular Callout 56"/>
          <p:cNvSpPr>
            <a:spLocks noChangeArrowheads="1"/>
          </p:cNvSpPr>
          <p:nvPr/>
        </p:nvSpPr>
        <p:spPr bwMode="auto">
          <a:xfrm>
            <a:off x="5835255" y="2118123"/>
            <a:ext cx="2055019" cy="1131094"/>
          </a:xfrm>
          <a:prstGeom prst="wedgeRoundRectCallout">
            <a:avLst>
              <a:gd name="adj1" fmla="val -1338"/>
              <a:gd name="adj2" fmla="val 132125"/>
              <a:gd name="adj3" fmla="val 16667"/>
            </a:avLst>
          </a:prstGeom>
          <a:solidFill>
            <a:schemeClr val="bg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800">
              <a:solidFill>
                <a:srgbClr val="000000"/>
              </a:solidFill>
              <a:latin typeface="Economica" panose="020B0604020202020204" charset="0"/>
            </a:endParaRPr>
          </a:p>
        </p:txBody>
      </p:sp>
      <p:sp>
        <p:nvSpPr>
          <p:cNvPr id="58" name="TextBox 57"/>
          <p:cNvSpPr txBox="1"/>
          <p:nvPr/>
        </p:nvSpPr>
        <p:spPr>
          <a:xfrm>
            <a:off x="5834063" y="2106625"/>
            <a:ext cx="2089547" cy="1200329"/>
          </a:xfrm>
          <a:prstGeom prst="rect">
            <a:avLst/>
          </a:prstGeom>
          <a:noFill/>
        </p:spPr>
        <p:txBody>
          <a:bodyPr>
            <a:spAutoFit/>
          </a:bodyPr>
          <a:lstStyle/>
          <a:p>
            <a:pPr algn="ctr">
              <a:defRPr/>
            </a:pPr>
            <a:r>
              <a:rPr lang="en-US" sz="1800" spc="-75" dirty="0">
                <a:latin typeface="Economica" panose="020B0604020202020204" charset="0"/>
              </a:rPr>
              <a:t>Poorly-Funded Schools</a:t>
            </a:r>
          </a:p>
          <a:p>
            <a:pPr algn="ctr">
              <a:defRPr/>
            </a:pPr>
            <a:r>
              <a:rPr lang="en-US" sz="1800" spc="-75" dirty="0">
                <a:latin typeface="Economica" panose="020B0604020202020204" charset="0"/>
              </a:rPr>
              <a:t>Less-Skilled Teachers </a:t>
            </a:r>
          </a:p>
          <a:p>
            <a:pPr algn="ctr">
              <a:defRPr/>
            </a:pPr>
            <a:r>
              <a:rPr lang="en-US" sz="1800" spc="-75" dirty="0">
                <a:latin typeface="Economica" panose="020B0604020202020204" charset="0"/>
              </a:rPr>
              <a:t>Counselor Ratios of 1:1000</a:t>
            </a:r>
          </a:p>
          <a:p>
            <a:pPr algn="ctr">
              <a:defRPr/>
            </a:pPr>
            <a:r>
              <a:rPr lang="en-US" sz="1800" spc="-75" dirty="0">
                <a:latin typeface="Economica" panose="020B0604020202020204" charset="0"/>
              </a:rPr>
              <a:t>Truncated Curriculum</a:t>
            </a:r>
          </a:p>
        </p:txBody>
      </p:sp>
      <p:grpSp>
        <p:nvGrpSpPr>
          <p:cNvPr id="217112" name="Group 45"/>
          <p:cNvGrpSpPr>
            <a:grpSpLocks/>
          </p:cNvGrpSpPr>
          <p:nvPr/>
        </p:nvGrpSpPr>
        <p:grpSpPr bwMode="auto">
          <a:xfrm>
            <a:off x="3687366" y="7145"/>
            <a:ext cx="423863" cy="736997"/>
            <a:chOff x="1926273" y="1050679"/>
            <a:chExt cx="564846" cy="982836"/>
          </a:xfrm>
        </p:grpSpPr>
        <p:cxnSp>
          <p:nvCxnSpPr>
            <p:cNvPr id="217114" name="Straight Connector 52"/>
            <p:cNvCxnSpPr>
              <a:cxnSpLocks noChangeShapeType="1"/>
            </p:cNvCxnSpPr>
            <p:nvPr/>
          </p:nvCxnSpPr>
          <p:spPr bwMode="auto">
            <a:xfrm flipV="1">
              <a:off x="2208696" y="1050679"/>
              <a:ext cx="0" cy="59905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7115" name="Freeform 53"/>
            <p:cNvSpPr>
              <a:spLocks/>
            </p:cNvSpPr>
            <p:nvPr/>
          </p:nvSpPr>
          <p:spPr bwMode="auto">
            <a:xfrm>
              <a:off x="1941195" y="1504950"/>
              <a:ext cx="535305" cy="495300"/>
            </a:xfrm>
            <a:custGeom>
              <a:avLst/>
              <a:gdLst>
                <a:gd name="T0" fmla="*/ 95250 w 535305"/>
                <a:gd name="T1" fmla="*/ 0 h 495300"/>
                <a:gd name="T2" fmla="*/ 28575 w 535305"/>
                <a:gd name="T3" fmla="*/ 26670 h 495300"/>
                <a:gd name="T4" fmla="*/ 0 w 535305"/>
                <a:gd name="T5" fmla="*/ 59055 h 495300"/>
                <a:gd name="T6" fmla="*/ 43815 w 535305"/>
                <a:gd name="T7" fmla="*/ 87630 h 495300"/>
                <a:gd name="T8" fmla="*/ 7620 w 535305"/>
                <a:gd name="T9" fmla="*/ 150495 h 495300"/>
                <a:gd name="T10" fmla="*/ 13335 w 535305"/>
                <a:gd name="T11" fmla="*/ 205740 h 495300"/>
                <a:gd name="T12" fmla="*/ 154305 w 535305"/>
                <a:gd name="T13" fmla="*/ 287655 h 495300"/>
                <a:gd name="T14" fmla="*/ 243840 w 535305"/>
                <a:gd name="T15" fmla="*/ 358140 h 495300"/>
                <a:gd name="T16" fmla="*/ 333375 w 535305"/>
                <a:gd name="T17" fmla="*/ 447675 h 495300"/>
                <a:gd name="T18" fmla="*/ 367665 w 535305"/>
                <a:gd name="T19" fmla="*/ 481965 h 495300"/>
                <a:gd name="T20" fmla="*/ 421005 w 535305"/>
                <a:gd name="T21" fmla="*/ 495300 h 495300"/>
                <a:gd name="T22" fmla="*/ 487680 w 535305"/>
                <a:gd name="T23" fmla="*/ 472440 h 495300"/>
                <a:gd name="T24" fmla="*/ 535305 w 535305"/>
                <a:gd name="T25" fmla="*/ 409575 h 495300"/>
                <a:gd name="T26" fmla="*/ 523875 w 535305"/>
                <a:gd name="T27" fmla="*/ 346710 h 495300"/>
                <a:gd name="T28" fmla="*/ 480060 w 535305"/>
                <a:gd name="T29" fmla="*/ 314325 h 495300"/>
                <a:gd name="T30" fmla="*/ 365760 w 535305"/>
                <a:gd name="T31" fmla="*/ 230505 h 495300"/>
                <a:gd name="T32" fmla="*/ 295275 w 535305"/>
                <a:gd name="T33" fmla="*/ 180975 h 495300"/>
                <a:gd name="T34" fmla="*/ 217170 w 535305"/>
                <a:gd name="T35" fmla="*/ 112395 h 495300"/>
                <a:gd name="T36" fmla="*/ 135255 w 535305"/>
                <a:gd name="T37" fmla="*/ 34290 h 495300"/>
                <a:gd name="T38" fmla="*/ 95250 w 535305"/>
                <a:gd name="T39" fmla="*/ 0 h 495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5305" h="495300">
                  <a:moveTo>
                    <a:pt x="95250" y="0"/>
                  </a:moveTo>
                  <a:lnTo>
                    <a:pt x="28575" y="26670"/>
                  </a:lnTo>
                  <a:lnTo>
                    <a:pt x="0" y="59055"/>
                  </a:lnTo>
                  <a:lnTo>
                    <a:pt x="43815" y="87630"/>
                  </a:lnTo>
                  <a:lnTo>
                    <a:pt x="7620" y="150495"/>
                  </a:lnTo>
                  <a:lnTo>
                    <a:pt x="13335" y="205740"/>
                  </a:lnTo>
                  <a:lnTo>
                    <a:pt x="154305" y="287655"/>
                  </a:lnTo>
                  <a:lnTo>
                    <a:pt x="243840" y="358140"/>
                  </a:lnTo>
                  <a:lnTo>
                    <a:pt x="333375" y="447675"/>
                  </a:lnTo>
                  <a:lnTo>
                    <a:pt x="367665" y="481965"/>
                  </a:lnTo>
                  <a:lnTo>
                    <a:pt x="421005" y="495300"/>
                  </a:lnTo>
                  <a:lnTo>
                    <a:pt x="487680" y="472440"/>
                  </a:lnTo>
                  <a:lnTo>
                    <a:pt x="535305" y="409575"/>
                  </a:lnTo>
                  <a:lnTo>
                    <a:pt x="523875" y="346710"/>
                  </a:lnTo>
                  <a:lnTo>
                    <a:pt x="480060" y="314325"/>
                  </a:lnTo>
                  <a:lnTo>
                    <a:pt x="365760" y="230505"/>
                  </a:lnTo>
                  <a:lnTo>
                    <a:pt x="295275" y="180975"/>
                  </a:lnTo>
                  <a:lnTo>
                    <a:pt x="217170" y="112395"/>
                  </a:lnTo>
                  <a:lnTo>
                    <a:pt x="135255" y="34290"/>
                  </a:lnTo>
                  <a:lnTo>
                    <a:pt x="95250" y="0"/>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sz="1050">
                <a:latin typeface="Economica" panose="020B0604020202020204" charset="0"/>
              </a:endParaRPr>
            </a:p>
          </p:txBody>
        </p:sp>
        <p:pic>
          <p:nvPicPr>
            <p:cNvPr id="217116" name="Picture 14" descr="https://image.freepik.com/free-icon/diploma-roll_318-59066.png">
              <a:hlinkClick r:id="rId5"/>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046856">
              <a:off x="1926273" y="1468669"/>
              <a:ext cx="564846" cy="56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9"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C00000">
                <a:tint val="45000"/>
                <a:satMod val="400000"/>
              </a:srgbClr>
            </a:duotone>
            <a:extLst>
              <a:ext uri="{28A0092B-C50C-407E-A947-70E740481C1C}">
                <a14:useLocalDpi xmlns:a14="http://schemas.microsoft.com/office/drawing/2010/main" val="0"/>
              </a:ext>
            </a:extLst>
          </a:blip>
          <a:srcRect l="40471" t="27779" r="44880" b="-1516"/>
          <a:stretch/>
        </p:blipFill>
        <p:spPr bwMode="auto">
          <a:xfrm rot="204260">
            <a:off x="3180632" y="958323"/>
            <a:ext cx="803472" cy="229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54875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9138" name="Straight Connector 61"/>
          <p:cNvCxnSpPr>
            <a:cxnSpLocks noChangeShapeType="1"/>
          </p:cNvCxnSpPr>
          <p:nvPr/>
        </p:nvCxnSpPr>
        <p:spPr bwMode="auto">
          <a:xfrm flipH="1">
            <a:off x="1288256" y="4100513"/>
            <a:ext cx="1920479"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9139" name="Rectangle 18"/>
          <p:cNvSpPr>
            <a:spLocks noChangeArrowheads="1"/>
          </p:cNvSpPr>
          <p:nvPr/>
        </p:nvSpPr>
        <p:spPr bwMode="auto">
          <a:xfrm>
            <a:off x="3098007" y="0"/>
            <a:ext cx="4902994" cy="4100513"/>
          </a:xfrm>
          <a:prstGeom prst="rect">
            <a:avLst/>
          </a:prstGeom>
          <a:solidFill>
            <a:srgbClr val="ECECEC"/>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800">
              <a:solidFill>
                <a:srgbClr val="000000"/>
              </a:solidFill>
              <a:latin typeface="Economica" panose="020B0604020202020204" charset="0"/>
            </a:endParaRPr>
          </a:p>
        </p:txBody>
      </p:sp>
      <p:sp>
        <p:nvSpPr>
          <p:cNvPr id="40" name="Cube 39"/>
          <p:cNvSpPr/>
          <p:nvPr/>
        </p:nvSpPr>
        <p:spPr bwMode="auto">
          <a:xfrm>
            <a:off x="2800350" y="4432697"/>
            <a:ext cx="3152775" cy="352425"/>
          </a:xfrm>
          <a:prstGeom prst="cube">
            <a:avLst>
              <a:gd name="adj" fmla="val 31732"/>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latin typeface="Economica" panose="020B0604020202020204" charset="0"/>
            </a:endParaRPr>
          </a:p>
        </p:txBody>
      </p:sp>
      <p:sp>
        <p:nvSpPr>
          <p:cNvPr id="41" name="Cube 40"/>
          <p:cNvSpPr/>
          <p:nvPr/>
        </p:nvSpPr>
        <p:spPr bwMode="auto">
          <a:xfrm>
            <a:off x="2840831" y="4174331"/>
            <a:ext cx="3152775" cy="352425"/>
          </a:xfrm>
          <a:prstGeom prst="cube">
            <a:avLst>
              <a:gd name="adj" fmla="val 31732"/>
            </a:avLst>
          </a:prstGeom>
          <a:solidFill>
            <a:schemeClr val="accent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latin typeface="Economica" panose="020B0604020202020204" charset="0"/>
            </a:endParaRPr>
          </a:p>
        </p:txBody>
      </p:sp>
      <p:sp>
        <p:nvSpPr>
          <p:cNvPr id="42" name="Cube 41"/>
          <p:cNvSpPr/>
          <p:nvPr/>
        </p:nvSpPr>
        <p:spPr bwMode="auto">
          <a:xfrm>
            <a:off x="2847975" y="3908822"/>
            <a:ext cx="1653779" cy="352425"/>
          </a:xfrm>
          <a:prstGeom prst="cube">
            <a:avLst>
              <a:gd name="adj" fmla="val 31732"/>
            </a:avLst>
          </a:prstGeom>
          <a:solidFill>
            <a:srgbClr val="EAB4B4"/>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latin typeface="Economica" panose="020B0604020202020204" charset="0"/>
            </a:endParaRPr>
          </a:p>
        </p:txBody>
      </p:sp>
      <p:sp>
        <p:nvSpPr>
          <p:cNvPr id="43" name="Cube 42"/>
          <p:cNvSpPr/>
          <p:nvPr/>
        </p:nvSpPr>
        <p:spPr bwMode="auto">
          <a:xfrm>
            <a:off x="2792017" y="3665935"/>
            <a:ext cx="1653778" cy="352425"/>
          </a:xfrm>
          <a:prstGeom prst="cube">
            <a:avLst>
              <a:gd name="adj" fmla="val 31732"/>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latin typeface="Economica" panose="020B0604020202020204" charset="0"/>
            </a:endParaRPr>
          </a:p>
        </p:txBody>
      </p:sp>
      <p:sp>
        <p:nvSpPr>
          <p:cNvPr id="44" name="Cube 43"/>
          <p:cNvSpPr/>
          <p:nvPr/>
        </p:nvSpPr>
        <p:spPr bwMode="auto">
          <a:xfrm>
            <a:off x="2839642" y="3396854"/>
            <a:ext cx="1653778" cy="352425"/>
          </a:xfrm>
          <a:prstGeom prst="cube">
            <a:avLst>
              <a:gd name="adj" fmla="val 31732"/>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latin typeface="Economica" panose="020B0604020202020204" charset="0"/>
            </a:endParaRPr>
          </a:p>
        </p:txBody>
      </p:sp>
      <p:sp>
        <p:nvSpPr>
          <p:cNvPr id="45" name="Cube 44"/>
          <p:cNvSpPr/>
          <p:nvPr/>
        </p:nvSpPr>
        <p:spPr bwMode="auto">
          <a:xfrm>
            <a:off x="2880123" y="3136106"/>
            <a:ext cx="1653778" cy="352425"/>
          </a:xfrm>
          <a:prstGeom prst="cube">
            <a:avLst>
              <a:gd name="adj" fmla="val 31732"/>
            </a:avLst>
          </a:prstGeom>
          <a:solidFill>
            <a:schemeClr val="accent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r">
              <a:defRPr/>
            </a:pPr>
            <a:endParaRPr lang="en-US" sz="1800">
              <a:latin typeface="Economica" panose="020B0604020202020204" charset="0"/>
            </a:endParaRPr>
          </a:p>
        </p:txBody>
      </p:sp>
      <p:sp>
        <p:nvSpPr>
          <p:cNvPr id="219146" name="TextBox 68"/>
          <p:cNvSpPr txBox="1">
            <a:spLocks noChangeArrowheads="1"/>
          </p:cNvSpPr>
          <p:nvPr/>
        </p:nvSpPr>
        <p:spPr bwMode="auto">
          <a:xfrm>
            <a:off x="3818336" y="2341961"/>
            <a:ext cx="125849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pPr>
            <a:r>
              <a:rPr lang="en-US" altLang="en-US" sz="1500" dirty="0">
                <a:solidFill>
                  <a:srgbClr val="000000"/>
                </a:solidFill>
                <a:latin typeface="Economica" panose="020B0604020202020204" charset="0"/>
              </a:rPr>
              <a:t>Predominantly White &amp; </a:t>
            </a:r>
            <a:r>
              <a:rPr lang="en-US" altLang="en-US" sz="1500" dirty="0" smtClean="0">
                <a:solidFill>
                  <a:srgbClr val="000000"/>
                </a:solidFill>
                <a:latin typeface="Economica" panose="020B0604020202020204" charset="0"/>
              </a:rPr>
              <a:t>High </a:t>
            </a:r>
            <a:r>
              <a:rPr lang="en-US" altLang="en-US" sz="1500" dirty="0">
                <a:solidFill>
                  <a:srgbClr val="000000"/>
                </a:solidFill>
                <a:latin typeface="Economica" panose="020B0604020202020204" charset="0"/>
              </a:rPr>
              <a:t>Income </a:t>
            </a:r>
          </a:p>
        </p:txBody>
      </p:sp>
      <p:sp>
        <p:nvSpPr>
          <p:cNvPr id="219147" name="TextBox 69"/>
          <p:cNvSpPr txBox="1">
            <a:spLocks noChangeArrowheads="1"/>
          </p:cNvSpPr>
          <p:nvPr/>
        </p:nvSpPr>
        <p:spPr bwMode="auto">
          <a:xfrm>
            <a:off x="5716191" y="2962276"/>
            <a:ext cx="14323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pPr>
            <a:r>
              <a:rPr lang="en-US" altLang="en-US" sz="1500" dirty="0">
                <a:solidFill>
                  <a:srgbClr val="000000"/>
                </a:solidFill>
                <a:latin typeface="Economica" panose="020B0604020202020204" charset="0"/>
              </a:rPr>
              <a:t>Predominantly Marginalized Racial/Ethnic &amp;/or Low-Income Groups</a:t>
            </a:r>
          </a:p>
        </p:txBody>
      </p:sp>
      <p:sp>
        <p:nvSpPr>
          <p:cNvPr id="219148" name="Rounded Rectangular Callout 70"/>
          <p:cNvSpPr>
            <a:spLocks noChangeArrowheads="1"/>
          </p:cNvSpPr>
          <p:nvPr/>
        </p:nvSpPr>
        <p:spPr bwMode="auto">
          <a:xfrm>
            <a:off x="5835254" y="1265636"/>
            <a:ext cx="922734" cy="521494"/>
          </a:xfrm>
          <a:prstGeom prst="wedgeRoundRectCallout">
            <a:avLst>
              <a:gd name="adj1" fmla="val 70870"/>
              <a:gd name="adj2" fmla="val 6565"/>
              <a:gd name="adj3" fmla="val 16667"/>
            </a:avLst>
          </a:prstGeom>
          <a:solidFill>
            <a:schemeClr val="bg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800">
              <a:solidFill>
                <a:srgbClr val="000000"/>
              </a:solidFill>
              <a:latin typeface="Economica" panose="020B0604020202020204" charset="0"/>
            </a:endParaRPr>
          </a:p>
        </p:txBody>
      </p:sp>
      <p:sp>
        <p:nvSpPr>
          <p:cNvPr id="219149" name="TextBox 71"/>
          <p:cNvSpPr txBox="1">
            <a:spLocks noChangeArrowheads="1"/>
          </p:cNvSpPr>
          <p:nvPr/>
        </p:nvSpPr>
        <p:spPr bwMode="auto">
          <a:xfrm>
            <a:off x="5775857" y="1358476"/>
            <a:ext cx="108062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500" b="1" dirty="0">
                <a:solidFill>
                  <a:srgbClr val="C00000"/>
                </a:solidFill>
                <a:latin typeface="Economica" panose="020B0604020202020204" charset="0"/>
              </a:rPr>
              <a:t>Implicit </a:t>
            </a:r>
            <a:r>
              <a:rPr lang="en-US" altLang="en-US" sz="1500" b="1" dirty="0" smtClean="0">
                <a:solidFill>
                  <a:srgbClr val="C00000"/>
                </a:solidFill>
                <a:latin typeface="Economica" panose="020B0604020202020204" charset="0"/>
              </a:rPr>
              <a:t>Bias</a:t>
            </a:r>
            <a:endParaRPr lang="en-US" altLang="en-US" sz="1500" b="1" dirty="0">
              <a:solidFill>
                <a:srgbClr val="C00000"/>
              </a:solidFill>
              <a:latin typeface="Economica" panose="020B0604020202020204" charset="0"/>
            </a:endParaRPr>
          </a:p>
        </p:txBody>
      </p:sp>
      <p:sp>
        <p:nvSpPr>
          <p:cNvPr id="219150" name="Rounded Rectangular Callout 72"/>
          <p:cNvSpPr>
            <a:spLocks noChangeArrowheads="1"/>
          </p:cNvSpPr>
          <p:nvPr/>
        </p:nvSpPr>
        <p:spPr bwMode="auto">
          <a:xfrm>
            <a:off x="6194824" y="2115742"/>
            <a:ext cx="1191815" cy="510778"/>
          </a:xfrm>
          <a:prstGeom prst="wedgeRoundRectCallout">
            <a:avLst>
              <a:gd name="adj1" fmla="val 64472"/>
              <a:gd name="adj2" fmla="val -18852"/>
              <a:gd name="adj3" fmla="val 16667"/>
            </a:avLst>
          </a:prstGeom>
          <a:solidFill>
            <a:schemeClr val="bg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800">
              <a:solidFill>
                <a:srgbClr val="000000"/>
              </a:solidFill>
              <a:latin typeface="Economica" panose="020B0604020202020204" charset="0"/>
            </a:endParaRPr>
          </a:p>
        </p:txBody>
      </p:sp>
      <p:sp>
        <p:nvSpPr>
          <p:cNvPr id="219151" name="Rectangle 73"/>
          <p:cNvSpPr>
            <a:spLocks noChangeArrowheads="1"/>
          </p:cNvSpPr>
          <p:nvPr/>
        </p:nvSpPr>
        <p:spPr bwMode="auto">
          <a:xfrm>
            <a:off x="6078982" y="2137797"/>
            <a:ext cx="143531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500" b="1" dirty="0">
                <a:solidFill>
                  <a:srgbClr val="C00000"/>
                </a:solidFill>
                <a:latin typeface="Economica" panose="020B0604020202020204" charset="0"/>
              </a:rPr>
              <a:t>Institutional Racism &amp; Classism</a:t>
            </a:r>
          </a:p>
        </p:txBody>
      </p:sp>
      <p:sp>
        <p:nvSpPr>
          <p:cNvPr id="217104" name="TextBox 76"/>
          <p:cNvSpPr txBox="1">
            <a:spLocks noChangeArrowheads="1"/>
          </p:cNvSpPr>
          <p:nvPr/>
        </p:nvSpPr>
        <p:spPr bwMode="auto">
          <a:xfrm>
            <a:off x="584462" y="866520"/>
            <a:ext cx="234851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4000" dirty="0">
                <a:solidFill>
                  <a:srgbClr val="000000"/>
                </a:solidFill>
                <a:latin typeface="Economica" panose="020B0604020202020204" charset="0"/>
              </a:rPr>
              <a:t>And there is </a:t>
            </a:r>
            <a:r>
              <a:rPr lang="en-US" altLang="en-US" sz="4000" b="1" dirty="0">
                <a:solidFill>
                  <a:schemeClr val="accent5">
                    <a:lumMod val="50000"/>
                  </a:schemeClr>
                </a:solidFill>
                <a:latin typeface="Economica" panose="020B0604020202020204" charset="0"/>
              </a:rPr>
              <a:t>bias</a:t>
            </a:r>
            <a:r>
              <a:rPr lang="en-US" altLang="en-US" sz="4000" dirty="0">
                <a:solidFill>
                  <a:srgbClr val="000000"/>
                </a:solidFill>
                <a:latin typeface="Economica" panose="020B0604020202020204" charset="0"/>
              </a:rPr>
              <a:t> and </a:t>
            </a:r>
            <a:r>
              <a:rPr lang="en-US" altLang="en-US" sz="4000" b="1" dirty="0">
                <a:solidFill>
                  <a:schemeClr val="accent5">
                    <a:lumMod val="50000"/>
                  </a:schemeClr>
                </a:solidFill>
                <a:latin typeface="Economica" panose="020B0604020202020204" charset="0"/>
              </a:rPr>
              <a:t>institutional </a:t>
            </a:r>
            <a:r>
              <a:rPr lang="en-US" altLang="en-US" sz="4000" b="1" dirty="0" smtClean="0">
                <a:solidFill>
                  <a:schemeClr val="accent5">
                    <a:lumMod val="50000"/>
                  </a:schemeClr>
                </a:solidFill>
                <a:latin typeface="Economica" panose="020B0604020202020204" charset="0"/>
              </a:rPr>
              <a:t>racism and classism</a:t>
            </a:r>
            <a:r>
              <a:rPr lang="en-US" altLang="en-US" sz="4000" dirty="0" smtClean="0">
                <a:latin typeface="Economica" panose="020B0604020202020204" charset="0"/>
              </a:rPr>
              <a:t>.</a:t>
            </a:r>
            <a:endParaRPr lang="en-US" altLang="en-US" sz="4000" dirty="0">
              <a:latin typeface="Economica" panose="020B0604020202020204" charset="0"/>
            </a:endParaRPr>
          </a:p>
        </p:txBody>
      </p:sp>
      <p:grpSp>
        <p:nvGrpSpPr>
          <p:cNvPr id="219153" name="Group 56"/>
          <p:cNvGrpSpPr>
            <a:grpSpLocks/>
          </p:cNvGrpSpPr>
          <p:nvPr/>
        </p:nvGrpSpPr>
        <p:grpSpPr bwMode="auto">
          <a:xfrm rot="21442563">
            <a:off x="4899422" y="967978"/>
            <a:ext cx="947738" cy="3357563"/>
            <a:chOff x="2316904" y="-1326355"/>
            <a:chExt cx="1617273" cy="7398946"/>
          </a:xfrm>
        </p:grpSpPr>
        <p:pic>
          <p:nvPicPr>
            <p:cNvPr id="58"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660066">
                  <a:tint val="45000"/>
                  <a:satMod val="400000"/>
                </a:srgbClr>
              </a:duotone>
              <a:extLst>
                <a:ext uri="{28A0092B-C50C-407E-A947-70E740481C1C}">
                  <a14:useLocalDpi xmlns:a14="http://schemas.microsoft.com/office/drawing/2010/main" val="0"/>
                </a:ext>
              </a:extLst>
            </a:blip>
            <a:srcRect l="47817" t="34929" r="44880" b="37781"/>
            <a:stretch/>
          </p:blipFill>
          <p:spPr bwMode="auto">
            <a:xfrm>
              <a:off x="3201843" y="-1326355"/>
              <a:ext cx="732334" cy="205417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660066">
                  <a:tint val="45000"/>
                  <a:satMod val="400000"/>
                </a:srgbClr>
              </a:duotone>
              <a:extLst>
                <a:ext uri="{28A0092B-C50C-407E-A947-70E740481C1C}">
                  <a14:useLocalDpi xmlns:a14="http://schemas.microsoft.com/office/drawing/2010/main" val="0"/>
                </a:ext>
              </a:extLst>
            </a:blip>
            <a:srcRect l="40471" t="22241" r="44880" b="-1517"/>
            <a:stretch/>
          </p:blipFill>
          <p:spPr bwMode="auto">
            <a:xfrm>
              <a:off x="2316904" y="544668"/>
              <a:ext cx="1435485" cy="55279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9154" name="Group 59"/>
          <p:cNvGrpSpPr>
            <a:grpSpLocks/>
          </p:cNvGrpSpPr>
          <p:nvPr/>
        </p:nvGrpSpPr>
        <p:grpSpPr bwMode="auto">
          <a:xfrm flipH="1">
            <a:off x="5389960" y="15478"/>
            <a:ext cx="433388" cy="736997"/>
            <a:chOff x="1926273" y="1050679"/>
            <a:chExt cx="564846" cy="982836"/>
          </a:xfrm>
        </p:grpSpPr>
        <p:cxnSp>
          <p:nvCxnSpPr>
            <p:cNvPr id="219170" name="Straight Connector 60"/>
            <p:cNvCxnSpPr>
              <a:cxnSpLocks noChangeShapeType="1"/>
            </p:cNvCxnSpPr>
            <p:nvPr/>
          </p:nvCxnSpPr>
          <p:spPr bwMode="auto">
            <a:xfrm flipV="1">
              <a:off x="2208696" y="1050679"/>
              <a:ext cx="0" cy="59905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9171" name="Freeform 62"/>
            <p:cNvSpPr>
              <a:spLocks/>
            </p:cNvSpPr>
            <p:nvPr/>
          </p:nvSpPr>
          <p:spPr bwMode="auto">
            <a:xfrm>
              <a:off x="1941195" y="1504950"/>
              <a:ext cx="535305" cy="495300"/>
            </a:xfrm>
            <a:custGeom>
              <a:avLst/>
              <a:gdLst>
                <a:gd name="T0" fmla="*/ 95250 w 535305"/>
                <a:gd name="T1" fmla="*/ 0 h 495300"/>
                <a:gd name="T2" fmla="*/ 28575 w 535305"/>
                <a:gd name="T3" fmla="*/ 26670 h 495300"/>
                <a:gd name="T4" fmla="*/ 0 w 535305"/>
                <a:gd name="T5" fmla="*/ 59055 h 495300"/>
                <a:gd name="T6" fmla="*/ 43815 w 535305"/>
                <a:gd name="T7" fmla="*/ 87630 h 495300"/>
                <a:gd name="T8" fmla="*/ 7620 w 535305"/>
                <a:gd name="T9" fmla="*/ 150495 h 495300"/>
                <a:gd name="T10" fmla="*/ 13335 w 535305"/>
                <a:gd name="T11" fmla="*/ 205740 h 495300"/>
                <a:gd name="T12" fmla="*/ 154305 w 535305"/>
                <a:gd name="T13" fmla="*/ 287655 h 495300"/>
                <a:gd name="T14" fmla="*/ 243840 w 535305"/>
                <a:gd name="T15" fmla="*/ 358140 h 495300"/>
                <a:gd name="T16" fmla="*/ 333375 w 535305"/>
                <a:gd name="T17" fmla="*/ 447675 h 495300"/>
                <a:gd name="T18" fmla="*/ 367665 w 535305"/>
                <a:gd name="T19" fmla="*/ 481965 h 495300"/>
                <a:gd name="T20" fmla="*/ 421005 w 535305"/>
                <a:gd name="T21" fmla="*/ 495300 h 495300"/>
                <a:gd name="T22" fmla="*/ 487680 w 535305"/>
                <a:gd name="T23" fmla="*/ 472440 h 495300"/>
                <a:gd name="T24" fmla="*/ 535305 w 535305"/>
                <a:gd name="T25" fmla="*/ 409575 h 495300"/>
                <a:gd name="T26" fmla="*/ 523875 w 535305"/>
                <a:gd name="T27" fmla="*/ 346710 h 495300"/>
                <a:gd name="T28" fmla="*/ 480060 w 535305"/>
                <a:gd name="T29" fmla="*/ 314325 h 495300"/>
                <a:gd name="T30" fmla="*/ 365760 w 535305"/>
                <a:gd name="T31" fmla="*/ 230505 h 495300"/>
                <a:gd name="T32" fmla="*/ 295275 w 535305"/>
                <a:gd name="T33" fmla="*/ 180975 h 495300"/>
                <a:gd name="T34" fmla="*/ 217170 w 535305"/>
                <a:gd name="T35" fmla="*/ 112395 h 495300"/>
                <a:gd name="T36" fmla="*/ 135255 w 535305"/>
                <a:gd name="T37" fmla="*/ 34290 h 495300"/>
                <a:gd name="T38" fmla="*/ 95250 w 535305"/>
                <a:gd name="T39" fmla="*/ 0 h 495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5305" h="495300">
                  <a:moveTo>
                    <a:pt x="95250" y="0"/>
                  </a:moveTo>
                  <a:lnTo>
                    <a:pt x="28575" y="26670"/>
                  </a:lnTo>
                  <a:lnTo>
                    <a:pt x="0" y="59055"/>
                  </a:lnTo>
                  <a:lnTo>
                    <a:pt x="43815" y="87630"/>
                  </a:lnTo>
                  <a:lnTo>
                    <a:pt x="7620" y="150495"/>
                  </a:lnTo>
                  <a:lnTo>
                    <a:pt x="13335" y="205740"/>
                  </a:lnTo>
                  <a:lnTo>
                    <a:pt x="154305" y="287655"/>
                  </a:lnTo>
                  <a:lnTo>
                    <a:pt x="243840" y="358140"/>
                  </a:lnTo>
                  <a:lnTo>
                    <a:pt x="333375" y="447675"/>
                  </a:lnTo>
                  <a:lnTo>
                    <a:pt x="367665" y="481965"/>
                  </a:lnTo>
                  <a:lnTo>
                    <a:pt x="421005" y="495300"/>
                  </a:lnTo>
                  <a:lnTo>
                    <a:pt x="487680" y="472440"/>
                  </a:lnTo>
                  <a:lnTo>
                    <a:pt x="535305" y="409575"/>
                  </a:lnTo>
                  <a:lnTo>
                    <a:pt x="523875" y="346710"/>
                  </a:lnTo>
                  <a:lnTo>
                    <a:pt x="480060" y="314325"/>
                  </a:lnTo>
                  <a:lnTo>
                    <a:pt x="365760" y="230505"/>
                  </a:lnTo>
                  <a:lnTo>
                    <a:pt x="295275" y="180975"/>
                  </a:lnTo>
                  <a:lnTo>
                    <a:pt x="217170" y="112395"/>
                  </a:lnTo>
                  <a:lnTo>
                    <a:pt x="135255" y="34290"/>
                  </a:lnTo>
                  <a:lnTo>
                    <a:pt x="95250" y="0"/>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sz="1050">
                <a:latin typeface="Economica" panose="020B0604020202020204" charset="0"/>
              </a:endParaRPr>
            </a:p>
          </p:txBody>
        </p:sp>
        <p:pic>
          <p:nvPicPr>
            <p:cNvPr id="219172" name="Picture 14" descr="https://image.freepik.com/free-icon/diploma-roll_318-59066.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046856">
              <a:off x="1926273" y="1468669"/>
              <a:ext cx="564846" cy="56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9155" name="Group 78"/>
          <p:cNvGrpSpPr>
            <a:grpSpLocks/>
          </p:cNvGrpSpPr>
          <p:nvPr/>
        </p:nvGrpSpPr>
        <p:grpSpPr bwMode="auto">
          <a:xfrm>
            <a:off x="6779419" y="7145"/>
            <a:ext cx="423863" cy="736997"/>
            <a:chOff x="1926273" y="1050679"/>
            <a:chExt cx="564846" cy="982836"/>
          </a:xfrm>
        </p:grpSpPr>
        <p:cxnSp>
          <p:nvCxnSpPr>
            <p:cNvPr id="219167" name="Straight Connector 79"/>
            <p:cNvCxnSpPr>
              <a:cxnSpLocks noChangeShapeType="1"/>
            </p:cNvCxnSpPr>
            <p:nvPr/>
          </p:nvCxnSpPr>
          <p:spPr bwMode="auto">
            <a:xfrm flipV="1">
              <a:off x="2208696" y="1050679"/>
              <a:ext cx="0" cy="59905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9168" name="Freeform 80"/>
            <p:cNvSpPr>
              <a:spLocks/>
            </p:cNvSpPr>
            <p:nvPr/>
          </p:nvSpPr>
          <p:spPr bwMode="auto">
            <a:xfrm>
              <a:off x="1941195" y="1504950"/>
              <a:ext cx="535305" cy="495300"/>
            </a:xfrm>
            <a:custGeom>
              <a:avLst/>
              <a:gdLst>
                <a:gd name="T0" fmla="*/ 95250 w 535305"/>
                <a:gd name="T1" fmla="*/ 0 h 495300"/>
                <a:gd name="T2" fmla="*/ 28575 w 535305"/>
                <a:gd name="T3" fmla="*/ 26670 h 495300"/>
                <a:gd name="T4" fmla="*/ 0 w 535305"/>
                <a:gd name="T5" fmla="*/ 59055 h 495300"/>
                <a:gd name="T6" fmla="*/ 43815 w 535305"/>
                <a:gd name="T7" fmla="*/ 87630 h 495300"/>
                <a:gd name="T8" fmla="*/ 7620 w 535305"/>
                <a:gd name="T9" fmla="*/ 150495 h 495300"/>
                <a:gd name="T10" fmla="*/ 13335 w 535305"/>
                <a:gd name="T11" fmla="*/ 205740 h 495300"/>
                <a:gd name="T12" fmla="*/ 154305 w 535305"/>
                <a:gd name="T13" fmla="*/ 287655 h 495300"/>
                <a:gd name="T14" fmla="*/ 243840 w 535305"/>
                <a:gd name="T15" fmla="*/ 358140 h 495300"/>
                <a:gd name="T16" fmla="*/ 333375 w 535305"/>
                <a:gd name="T17" fmla="*/ 447675 h 495300"/>
                <a:gd name="T18" fmla="*/ 367665 w 535305"/>
                <a:gd name="T19" fmla="*/ 481965 h 495300"/>
                <a:gd name="T20" fmla="*/ 421005 w 535305"/>
                <a:gd name="T21" fmla="*/ 495300 h 495300"/>
                <a:gd name="T22" fmla="*/ 487680 w 535305"/>
                <a:gd name="T23" fmla="*/ 472440 h 495300"/>
                <a:gd name="T24" fmla="*/ 535305 w 535305"/>
                <a:gd name="T25" fmla="*/ 409575 h 495300"/>
                <a:gd name="T26" fmla="*/ 523875 w 535305"/>
                <a:gd name="T27" fmla="*/ 346710 h 495300"/>
                <a:gd name="T28" fmla="*/ 480060 w 535305"/>
                <a:gd name="T29" fmla="*/ 314325 h 495300"/>
                <a:gd name="T30" fmla="*/ 365760 w 535305"/>
                <a:gd name="T31" fmla="*/ 230505 h 495300"/>
                <a:gd name="T32" fmla="*/ 295275 w 535305"/>
                <a:gd name="T33" fmla="*/ 180975 h 495300"/>
                <a:gd name="T34" fmla="*/ 217170 w 535305"/>
                <a:gd name="T35" fmla="*/ 112395 h 495300"/>
                <a:gd name="T36" fmla="*/ 135255 w 535305"/>
                <a:gd name="T37" fmla="*/ 34290 h 495300"/>
                <a:gd name="T38" fmla="*/ 95250 w 535305"/>
                <a:gd name="T39" fmla="*/ 0 h 495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5305" h="495300">
                  <a:moveTo>
                    <a:pt x="95250" y="0"/>
                  </a:moveTo>
                  <a:lnTo>
                    <a:pt x="28575" y="26670"/>
                  </a:lnTo>
                  <a:lnTo>
                    <a:pt x="0" y="59055"/>
                  </a:lnTo>
                  <a:lnTo>
                    <a:pt x="43815" y="87630"/>
                  </a:lnTo>
                  <a:lnTo>
                    <a:pt x="7620" y="150495"/>
                  </a:lnTo>
                  <a:lnTo>
                    <a:pt x="13335" y="205740"/>
                  </a:lnTo>
                  <a:lnTo>
                    <a:pt x="154305" y="287655"/>
                  </a:lnTo>
                  <a:lnTo>
                    <a:pt x="243840" y="358140"/>
                  </a:lnTo>
                  <a:lnTo>
                    <a:pt x="333375" y="447675"/>
                  </a:lnTo>
                  <a:lnTo>
                    <a:pt x="367665" y="481965"/>
                  </a:lnTo>
                  <a:lnTo>
                    <a:pt x="421005" y="495300"/>
                  </a:lnTo>
                  <a:lnTo>
                    <a:pt x="487680" y="472440"/>
                  </a:lnTo>
                  <a:lnTo>
                    <a:pt x="535305" y="409575"/>
                  </a:lnTo>
                  <a:lnTo>
                    <a:pt x="523875" y="346710"/>
                  </a:lnTo>
                  <a:lnTo>
                    <a:pt x="480060" y="314325"/>
                  </a:lnTo>
                  <a:lnTo>
                    <a:pt x="365760" y="230505"/>
                  </a:lnTo>
                  <a:lnTo>
                    <a:pt x="295275" y="180975"/>
                  </a:lnTo>
                  <a:lnTo>
                    <a:pt x="217170" y="112395"/>
                  </a:lnTo>
                  <a:lnTo>
                    <a:pt x="135255" y="34290"/>
                  </a:lnTo>
                  <a:lnTo>
                    <a:pt x="95250" y="0"/>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sz="1050">
                <a:latin typeface="Economica" panose="020B0604020202020204" charset="0"/>
              </a:endParaRPr>
            </a:p>
          </p:txBody>
        </p:sp>
        <p:pic>
          <p:nvPicPr>
            <p:cNvPr id="219169" name="Picture 14" descr="https://image.freepik.com/free-icon/diploma-roll_318-59066.png">
              <a:hlinkClick r:id="rId5"/>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046856">
              <a:off x="1926273" y="1468669"/>
              <a:ext cx="564846" cy="56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 name="Oval 87"/>
          <p:cNvSpPr/>
          <p:nvPr/>
        </p:nvSpPr>
        <p:spPr bwMode="auto">
          <a:xfrm>
            <a:off x="6827044" y="4206480"/>
            <a:ext cx="1096566" cy="364331"/>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r">
              <a:defRPr/>
            </a:pPr>
            <a:endParaRPr lang="en-US" sz="1800">
              <a:latin typeface="Economica" panose="020B0604020202020204" charset="0"/>
            </a:endParaRPr>
          </a:p>
        </p:txBody>
      </p:sp>
      <p:grpSp>
        <p:nvGrpSpPr>
          <p:cNvPr id="219157" name="Group 63"/>
          <p:cNvGrpSpPr>
            <a:grpSpLocks/>
          </p:cNvGrpSpPr>
          <p:nvPr/>
        </p:nvGrpSpPr>
        <p:grpSpPr bwMode="auto">
          <a:xfrm>
            <a:off x="6877051" y="1114426"/>
            <a:ext cx="988219" cy="3537347"/>
            <a:chOff x="5774731" y="2222104"/>
            <a:chExt cx="1219537" cy="4365769"/>
          </a:xfrm>
        </p:grpSpPr>
        <p:pic>
          <p:nvPicPr>
            <p:cNvPr id="65"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003399">
                  <a:tint val="45000"/>
                  <a:satMod val="400000"/>
                </a:srgbClr>
              </a:duotone>
              <a:extLst>
                <a:ext uri="{28A0092B-C50C-407E-A947-70E740481C1C}">
                  <a14:useLocalDpi xmlns:a14="http://schemas.microsoft.com/office/drawing/2010/main" val="0"/>
                </a:ext>
              </a:extLst>
            </a:blip>
            <a:srcRect l="47817" t="33738" r="44880" b="37781"/>
            <a:stretch/>
          </p:blipFill>
          <p:spPr bwMode="auto">
            <a:xfrm rot="2154439" flipH="1">
              <a:off x="6294800" y="3539180"/>
              <a:ext cx="510513" cy="114495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003399">
                  <a:tint val="45000"/>
                  <a:satMod val="400000"/>
                </a:srgbClr>
              </a:duotone>
              <a:extLst>
                <a:ext uri="{28A0092B-C50C-407E-A947-70E740481C1C}">
                  <a14:useLocalDpi xmlns:a14="http://schemas.microsoft.com/office/drawing/2010/main" val="0"/>
                </a:ext>
              </a:extLst>
            </a:blip>
            <a:srcRect l="40471" t="49228" r="44880" b="-1517"/>
            <a:stretch/>
          </p:blipFill>
          <p:spPr bwMode="auto">
            <a:xfrm flipH="1">
              <a:off x="5993585" y="4640580"/>
              <a:ext cx="1000683" cy="194729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003399">
                  <a:tint val="45000"/>
                  <a:satMod val="400000"/>
                </a:srgbClr>
              </a:duotone>
              <a:extLst>
                <a:ext uri="{28A0092B-C50C-407E-A947-70E740481C1C}">
                  <a14:useLocalDpi xmlns:a14="http://schemas.microsoft.com/office/drawing/2010/main" val="0"/>
                </a:ext>
              </a:extLst>
            </a:blip>
            <a:srcRect l="47817" t="33738" r="44880" b="37781"/>
            <a:stretch/>
          </p:blipFill>
          <p:spPr bwMode="auto">
            <a:xfrm rot="18797285" flipH="1">
              <a:off x="6091951" y="2670401"/>
              <a:ext cx="510513" cy="114495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003399">
                  <a:tint val="45000"/>
                  <a:satMod val="400000"/>
                </a:srgbClr>
              </a:duotone>
              <a:extLst>
                <a:ext uri="{28A0092B-C50C-407E-A947-70E740481C1C}">
                  <a14:useLocalDpi xmlns:a14="http://schemas.microsoft.com/office/drawing/2010/main" val="0"/>
                </a:ext>
              </a:extLst>
            </a:blip>
            <a:srcRect l="47817" t="44701" r="44880" b="37781"/>
            <a:stretch/>
          </p:blipFill>
          <p:spPr bwMode="auto">
            <a:xfrm rot="3426959" flipH="1">
              <a:off x="5946783" y="2125251"/>
              <a:ext cx="510513" cy="7042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9158" name="Group 45"/>
          <p:cNvGrpSpPr>
            <a:grpSpLocks/>
          </p:cNvGrpSpPr>
          <p:nvPr/>
        </p:nvGrpSpPr>
        <p:grpSpPr bwMode="auto">
          <a:xfrm>
            <a:off x="3687366" y="7145"/>
            <a:ext cx="423863" cy="736997"/>
            <a:chOff x="1926273" y="1050679"/>
            <a:chExt cx="564846" cy="982836"/>
          </a:xfrm>
        </p:grpSpPr>
        <p:cxnSp>
          <p:nvCxnSpPr>
            <p:cNvPr id="219160" name="Straight Connector 52"/>
            <p:cNvCxnSpPr>
              <a:cxnSpLocks noChangeShapeType="1"/>
            </p:cNvCxnSpPr>
            <p:nvPr/>
          </p:nvCxnSpPr>
          <p:spPr bwMode="auto">
            <a:xfrm flipV="1">
              <a:off x="2208696" y="1050679"/>
              <a:ext cx="0" cy="59905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9161" name="Freeform 53"/>
            <p:cNvSpPr>
              <a:spLocks/>
            </p:cNvSpPr>
            <p:nvPr/>
          </p:nvSpPr>
          <p:spPr bwMode="auto">
            <a:xfrm>
              <a:off x="1941195" y="1504950"/>
              <a:ext cx="535305" cy="495300"/>
            </a:xfrm>
            <a:custGeom>
              <a:avLst/>
              <a:gdLst>
                <a:gd name="T0" fmla="*/ 95250 w 535305"/>
                <a:gd name="T1" fmla="*/ 0 h 495300"/>
                <a:gd name="T2" fmla="*/ 28575 w 535305"/>
                <a:gd name="T3" fmla="*/ 26670 h 495300"/>
                <a:gd name="T4" fmla="*/ 0 w 535305"/>
                <a:gd name="T5" fmla="*/ 59055 h 495300"/>
                <a:gd name="T6" fmla="*/ 43815 w 535305"/>
                <a:gd name="T7" fmla="*/ 87630 h 495300"/>
                <a:gd name="T8" fmla="*/ 7620 w 535305"/>
                <a:gd name="T9" fmla="*/ 150495 h 495300"/>
                <a:gd name="T10" fmla="*/ 13335 w 535305"/>
                <a:gd name="T11" fmla="*/ 205740 h 495300"/>
                <a:gd name="T12" fmla="*/ 154305 w 535305"/>
                <a:gd name="T13" fmla="*/ 287655 h 495300"/>
                <a:gd name="T14" fmla="*/ 243840 w 535305"/>
                <a:gd name="T15" fmla="*/ 358140 h 495300"/>
                <a:gd name="T16" fmla="*/ 333375 w 535305"/>
                <a:gd name="T17" fmla="*/ 447675 h 495300"/>
                <a:gd name="T18" fmla="*/ 367665 w 535305"/>
                <a:gd name="T19" fmla="*/ 481965 h 495300"/>
                <a:gd name="T20" fmla="*/ 421005 w 535305"/>
                <a:gd name="T21" fmla="*/ 495300 h 495300"/>
                <a:gd name="T22" fmla="*/ 487680 w 535305"/>
                <a:gd name="T23" fmla="*/ 472440 h 495300"/>
                <a:gd name="T24" fmla="*/ 535305 w 535305"/>
                <a:gd name="T25" fmla="*/ 409575 h 495300"/>
                <a:gd name="T26" fmla="*/ 523875 w 535305"/>
                <a:gd name="T27" fmla="*/ 346710 h 495300"/>
                <a:gd name="T28" fmla="*/ 480060 w 535305"/>
                <a:gd name="T29" fmla="*/ 314325 h 495300"/>
                <a:gd name="T30" fmla="*/ 365760 w 535305"/>
                <a:gd name="T31" fmla="*/ 230505 h 495300"/>
                <a:gd name="T32" fmla="*/ 295275 w 535305"/>
                <a:gd name="T33" fmla="*/ 180975 h 495300"/>
                <a:gd name="T34" fmla="*/ 217170 w 535305"/>
                <a:gd name="T35" fmla="*/ 112395 h 495300"/>
                <a:gd name="T36" fmla="*/ 135255 w 535305"/>
                <a:gd name="T37" fmla="*/ 34290 h 495300"/>
                <a:gd name="T38" fmla="*/ 95250 w 535305"/>
                <a:gd name="T39" fmla="*/ 0 h 495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5305" h="495300">
                  <a:moveTo>
                    <a:pt x="95250" y="0"/>
                  </a:moveTo>
                  <a:lnTo>
                    <a:pt x="28575" y="26670"/>
                  </a:lnTo>
                  <a:lnTo>
                    <a:pt x="0" y="59055"/>
                  </a:lnTo>
                  <a:lnTo>
                    <a:pt x="43815" y="87630"/>
                  </a:lnTo>
                  <a:lnTo>
                    <a:pt x="7620" y="150495"/>
                  </a:lnTo>
                  <a:lnTo>
                    <a:pt x="13335" y="205740"/>
                  </a:lnTo>
                  <a:lnTo>
                    <a:pt x="154305" y="287655"/>
                  </a:lnTo>
                  <a:lnTo>
                    <a:pt x="243840" y="358140"/>
                  </a:lnTo>
                  <a:lnTo>
                    <a:pt x="333375" y="447675"/>
                  </a:lnTo>
                  <a:lnTo>
                    <a:pt x="367665" y="481965"/>
                  </a:lnTo>
                  <a:lnTo>
                    <a:pt x="421005" y="495300"/>
                  </a:lnTo>
                  <a:lnTo>
                    <a:pt x="487680" y="472440"/>
                  </a:lnTo>
                  <a:lnTo>
                    <a:pt x="535305" y="409575"/>
                  </a:lnTo>
                  <a:lnTo>
                    <a:pt x="523875" y="346710"/>
                  </a:lnTo>
                  <a:lnTo>
                    <a:pt x="480060" y="314325"/>
                  </a:lnTo>
                  <a:lnTo>
                    <a:pt x="365760" y="230505"/>
                  </a:lnTo>
                  <a:lnTo>
                    <a:pt x="295275" y="180975"/>
                  </a:lnTo>
                  <a:lnTo>
                    <a:pt x="217170" y="112395"/>
                  </a:lnTo>
                  <a:lnTo>
                    <a:pt x="135255" y="34290"/>
                  </a:lnTo>
                  <a:lnTo>
                    <a:pt x="95250" y="0"/>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en-US" sz="1050">
                <a:latin typeface="Economica" panose="020B0604020202020204" charset="0"/>
              </a:endParaRPr>
            </a:p>
          </p:txBody>
        </p:sp>
        <p:pic>
          <p:nvPicPr>
            <p:cNvPr id="219162" name="Picture 14" descr="https://image.freepik.com/free-icon/diploma-roll_318-59066.png">
              <a:hlinkClick r:id="rId5"/>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046856">
              <a:off x="1926273" y="1468669"/>
              <a:ext cx="564846" cy="56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 name="Picture 2" descr="http://previews.123rf.com/images/fintastique/fintastique0704/fintastique070400081/866076-windows-cleaners-with-buckets-and-ladders-Stock-Vector-ladder-climbing-window.jpg">
            <a:hlinkClick r:id="rId3"/>
          </p:cNvPr>
          <p:cNvPicPr>
            <a:picLocks noChangeAspect="1" noChangeArrowheads="1"/>
          </p:cNvPicPr>
          <p:nvPr/>
        </p:nvPicPr>
        <p:blipFill rotWithShape="1">
          <a:blip r:embed="rId4">
            <a:duotone>
              <a:prstClr val="black"/>
              <a:srgbClr val="C00000">
                <a:tint val="45000"/>
                <a:satMod val="400000"/>
              </a:srgbClr>
            </a:duotone>
            <a:extLst>
              <a:ext uri="{28A0092B-C50C-407E-A947-70E740481C1C}">
                <a14:useLocalDpi xmlns:a14="http://schemas.microsoft.com/office/drawing/2010/main" val="0"/>
              </a:ext>
            </a:extLst>
          </a:blip>
          <a:srcRect l="40471" t="27779" r="44880" b="-1516"/>
          <a:stretch/>
        </p:blipFill>
        <p:spPr bwMode="auto">
          <a:xfrm rot="204260">
            <a:off x="3180632" y="958323"/>
            <a:ext cx="803472" cy="229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06905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Content Placeholder 2"/>
          <p:cNvSpPr>
            <a:spLocks noGrp="1"/>
          </p:cNvSpPr>
          <p:nvPr>
            <p:ph sz="quarter" idx="10"/>
          </p:nvPr>
        </p:nvSpPr>
        <p:spPr>
          <a:xfrm>
            <a:off x="4321245" y="1094696"/>
            <a:ext cx="4210893" cy="3285645"/>
          </a:xfrm>
          <a:solidFill>
            <a:schemeClr val="bg1"/>
          </a:solidFill>
        </p:spPr>
        <p:txBody>
          <a:bodyPr/>
          <a:lstStyle/>
          <a:p>
            <a:pPr marL="596504" indent="-384572">
              <a:spcAft>
                <a:spcPts val="750"/>
              </a:spcAft>
              <a:buFont typeface="Wingdings" panose="05000000000000000000" pitchFamily="2" charset="2"/>
              <a:buChar char=""/>
            </a:pPr>
            <a:r>
              <a:rPr lang="en-US" altLang="en-US" sz="2000" dirty="0">
                <a:solidFill>
                  <a:srgbClr val="000000"/>
                </a:solidFill>
                <a:latin typeface="Economica" panose="020B0604020202020204" charset="0"/>
              </a:rPr>
              <a:t>Noticing racial inequities</a:t>
            </a:r>
          </a:p>
          <a:p>
            <a:pPr marL="596504" indent="-384572">
              <a:spcAft>
                <a:spcPts val="750"/>
              </a:spcAft>
              <a:buFont typeface="Wingdings" panose="05000000000000000000" pitchFamily="2" charset="2"/>
              <a:buChar char=""/>
            </a:pPr>
            <a:r>
              <a:rPr lang="en-US" altLang="en-US" sz="2000" dirty="0">
                <a:solidFill>
                  <a:srgbClr val="000000"/>
                </a:solidFill>
                <a:latin typeface="Economica" panose="020B0604020202020204" charset="0"/>
              </a:rPr>
              <a:t>Acknowledging that practices may not be working</a:t>
            </a:r>
          </a:p>
          <a:p>
            <a:pPr marL="596504" indent="-384572">
              <a:spcAft>
                <a:spcPts val="750"/>
              </a:spcAft>
              <a:buFont typeface="Wingdings" panose="05000000000000000000" pitchFamily="2" charset="2"/>
              <a:buChar char=""/>
            </a:pPr>
            <a:r>
              <a:rPr lang="en-US" altLang="en-US" sz="2000" dirty="0">
                <a:solidFill>
                  <a:srgbClr val="000000"/>
                </a:solidFill>
                <a:latin typeface="Economica" panose="020B0604020202020204" charset="0"/>
              </a:rPr>
              <a:t>Understanding inequity as a dysfunction of structures, policies, &amp; practices </a:t>
            </a:r>
          </a:p>
          <a:p>
            <a:pPr marL="596504" indent="-384572">
              <a:spcAft>
                <a:spcPts val="750"/>
              </a:spcAft>
              <a:buFont typeface="Wingdings" panose="05000000000000000000" pitchFamily="2" charset="2"/>
              <a:buChar char=""/>
            </a:pPr>
            <a:r>
              <a:rPr lang="en-US" altLang="en-US" sz="2000" dirty="0">
                <a:solidFill>
                  <a:srgbClr val="000000"/>
                </a:solidFill>
                <a:latin typeface="Economica" panose="020B0604020202020204" charset="0"/>
              </a:rPr>
              <a:t>Questioning assumptions, recognizing </a:t>
            </a:r>
            <a:r>
              <a:rPr lang="en-US" altLang="en-US" sz="2000" dirty="0" smtClean="0">
                <a:solidFill>
                  <a:srgbClr val="000000"/>
                </a:solidFill>
                <a:latin typeface="Economica" panose="020B0604020202020204" charset="0"/>
              </a:rPr>
              <a:t>stereotypes, </a:t>
            </a:r>
            <a:r>
              <a:rPr lang="en-US" altLang="en-US" sz="2000" dirty="0">
                <a:solidFill>
                  <a:srgbClr val="000000"/>
                </a:solidFill>
                <a:latin typeface="Economica" panose="020B0604020202020204" charset="0"/>
              </a:rPr>
              <a:t>&amp; implicit biases</a:t>
            </a:r>
          </a:p>
          <a:p>
            <a:pPr marL="596504" indent="-384572">
              <a:spcAft>
                <a:spcPts val="750"/>
              </a:spcAft>
              <a:buFont typeface="Wingdings" panose="05000000000000000000" pitchFamily="2" charset="2"/>
              <a:buChar char=""/>
            </a:pPr>
            <a:r>
              <a:rPr lang="en-US" altLang="en-US" sz="2000" dirty="0">
                <a:solidFill>
                  <a:srgbClr val="000000"/>
                </a:solidFill>
                <a:latin typeface="Economica" panose="020B0604020202020204" charset="0"/>
              </a:rPr>
              <a:t>Taking action to eliminate inequity</a:t>
            </a:r>
          </a:p>
        </p:txBody>
      </p:sp>
      <p:pic>
        <p:nvPicPr>
          <p:cNvPr id="223235" name="Picture 10" descr="brain7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74" y="1196752"/>
            <a:ext cx="3296027" cy="276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rot="930626">
            <a:off x="1769430" y="2027950"/>
            <a:ext cx="1442658" cy="323165"/>
          </a:xfrm>
          <a:prstGeom prst="rect">
            <a:avLst/>
          </a:prstGeom>
          <a:noFill/>
        </p:spPr>
        <p:txBody>
          <a:bodyPr wrap="square">
            <a:spAutoFit/>
          </a:bodyPr>
          <a:lstStyle/>
          <a:p>
            <a:pPr algn="ctr">
              <a:defRPr/>
            </a:pPr>
            <a:r>
              <a:rPr lang="en-US" sz="1500" b="1" dirty="0">
                <a:solidFill>
                  <a:schemeClr val="accent5"/>
                </a:solidFill>
                <a:latin typeface="Economica" panose="020B0604020202020204" charset="0"/>
                <a:ea typeface="ＭＳ Ｐゴシック" pitchFamily="8" charset="-128"/>
                <a:cs typeface="Century Gothic"/>
              </a:rPr>
              <a:t>Race Conscious</a:t>
            </a:r>
          </a:p>
        </p:txBody>
      </p:sp>
      <p:sp>
        <p:nvSpPr>
          <p:cNvPr id="31" name="TextBox 30"/>
          <p:cNvSpPr txBox="1"/>
          <p:nvPr/>
        </p:nvSpPr>
        <p:spPr>
          <a:xfrm rot="21316802">
            <a:off x="1105646" y="2215253"/>
            <a:ext cx="1042697" cy="553998"/>
          </a:xfrm>
          <a:prstGeom prst="rect">
            <a:avLst/>
          </a:prstGeom>
          <a:noFill/>
        </p:spPr>
        <p:txBody>
          <a:bodyPr wrap="square">
            <a:spAutoFit/>
          </a:bodyPr>
          <a:lstStyle/>
          <a:p>
            <a:pPr algn="ctr">
              <a:defRPr/>
            </a:pPr>
            <a:r>
              <a:rPr lang="en-US" sz="1500" b="1" dirty="0">
                <a:solidFill>
                  <a:schemeClr val="accent3"/>
                </a:solidFill>
                <a:latin typeface="Economica" panose="020B0604020202020204" charset="0"/>
                <a:ea typeface="ＭＳ Ｐゴシック" pitchFamily="8" charset="-128"/>
                <a:cs typeface="Century Gothic"/>
              </a:rPr>
              <a:t>Evidence Based</a:t>
            </a:r>
          </a:p>
        </p:txBody>
      </p:sp>
      <p:sp>
        <p:nvSpPr>
          <p:cNvPr id="223238" name="TextBox 31"/>
          <p:cNvSpPr txBox="1">
            <a:spLocks noChangeArrowheads="1"/>
          </p:cNvSpPr>
          <p:nvPr/>
        </p:nvSpPr>
        <p:spPr bwMode="auto">
          <a:xfrm rot="20499474">
            <a:off x="636410" y="1567481"/>
            <a:ext cx="216560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500" b="1" dirty="0">
                <a:solidFill>
                  <a:schemeClr val="accent1"/>
                </a:solidFill>
                <a:latin typeface="Economica" panose="020B0604020202020204" charset="0"/>
                <a:ea typeface="Century Gothic" panose="020B0502020202020204" pitchFamily="34" charset="0"/>
                <a:cs typeface="Century Gothic" panose="020B0502020202020204" pitchFamily="34" charset="0"/>
              </a:rPr>
              <a:t>Institutionally Focused</a:t>
            </a:r>
          </a:p>
        </p:txBody>
      </p:sp>
      <p:sp>
        <p:nvSpPr>
          <p:cNvPr id="223239" name="TextBox 32"/>
          <p:cNvSpPr txBox="1">
            <a:spLocks noChangeArrowheads="1"/>
          </p:cNvSpPr>
          <p:nvPr/>
        </p:nvSpPr>
        <p:spPr bwMode="auto">
          <a:xfrm>
            <a:off x="2169369" y="2667598"/>
            <a:ext cx="148258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500" b="1" dirty="0">
                <a:solidFill>
                  <a:srgbClr val="E45800"/>
                </a:solidFill>
                <a:latin typeface="Economica" panose="020B0604020202020204" charset="0"/>
                <a:ea typeface="Century Gothic" panose="020B0502020202020204" pitchFamily="34" charset="0"/>
                <a:cs typeface="Century Gothic" panose="020B0502020202020204" pitchFamily="34" charset="0"/>
              </a:rPr>
              <a:t>Equity Advancing</a:t>
            </a:r>
          </a:p>
        </p:txBody>
      </p:sp>
      <p:sp>
        <p:nvSpPr>
          <p:cNvPr id="223240" name="TextBox 33"/>
          <p:cNvSpPr txBox="1">
            <a:spLocks noChangeArrowheads="1"/>
          </p:cNvSpPr>
          <p:nvPr/>
        </p:nvSpPr>
        <p:spPr bwMode="auto">
          <a:xfrm rot="2539503">
            <a:off x="2469422" y="1880277"/>
            <a:ext cx="14838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500" b="1" dirty="0">
                <a:solidFill>
                  <a:srgbClr val="1999D8"/>
                </a:solidFill>
                <a:latin typeface="Economica" panose="020B0604020202020204" charset="0"/>
                <a:ea typeface="Century Gothic" panose="020B0502020202020204" pitchFamily="34" charset="0"/>
                <a:cs typeface="Century Gothic" panose="020B0502020202020204" pitchFamily="34" charset="0"/>
              </a:rPr>
              <a:t>Systemically Aware</a:t>
            </a:r>
          </a:p>
        </p:txBody>
      </p:sp>
      <p:sp>
        <p:nvSpPr>
          <p:cNvPr id="2" name="Rectangle 1"/>
          <p:cNvSpPr/>
          <p:nvPr/>
        </p:nvSpPr>
        <p:spPr>
          <a:xfrm>
            <a:off x="364957" y="296849"/>
            <a:ext cx="5564503" cy="553998"/>
          </a:xfrm>
          <a:prstGeom prst="rect">
            <a:avLst/>
          </a:prstGeom>
        </p:spPr>
        <p:txBody>
          <a:bodyPr wrap="square">
            <a:spAutoFit/>
          </a:bodyPr>
          <a:lstStyle/>
          <a:p>
            <a:r>
              <a:rPr lang="en-US" altLang="en-US" sz="3000" b="1" dirty="0">
                <a:latin typeface="Economica" panose="020B0604020202020204" charset="0"/>
              </a:rPr>
              <a:t>What does it mean to be equity-minded?</a:t>
            </a:r>
            <a:endParaRPr lang="en-US" sz="3000" dirty="0"/>
          </a:p>
        </p:txBody>
      </p:sp>
      <p:sp>
        <p:nvSpPr>
          <p:cNvPr id="3" name="Rectangle 2"/>
          <p:cNvSpPr/>
          <p:nvPr/>
        </p:nvSpPr>
        <p:spPr>
          <a:xfrm>
            <a:off x="364957" y="4726246"/>
            <a:ext cx="7921399" cy="276999"/>
          </a:xfrm>
          <a:prstGeom prst="rect">
            <a:avLst/>
          </a:prstGeom>
        </p:spPr>
        <p:txBody>
          <a:bodyPr wrap="square">
            <a:spAutoFit/>
          </a:bodyPr>
          <a:lstStyle/>
          <a:p>
            <a:pPr lvl="0" indent="-457200">
              <a:spcBef>
                <a:spcPts val="1600"/>
              </a:spcBef>
              <a:buSzPts val="1100"/>
              <a:buNone/>
            </a:pPr>
            <a:r>
              <a:rPr lang="en-US" sz="1200" dirty="0">
                <a:latin typeface="Economica"/>
                <a:ea typeface="Economica"/>
                <a:cs typeface="Economica"/>
                <a:sym typeface="Economica"/>
              </a:rPr>
              <a:t>Montes, Rebecca &amp; Center for Urban Education. “What Do We Mean by Equity?.” Mendocino College, Spring 2020, Equity Professional Development Series</a:t>
            </a:r>
            <a:r>
              <a:rPr lang="en-US" sz="1200" dirty="0" smtClean="0">
                <a:latin typeface="Economica"/>
                <a:ea typeface="Economica"/>
                <a:cs typeface="Economica"/>
                <a:sym typeface="Economica"/>
              </a:rPr>
              <a:t>. Address.</a:t>
            </a:r>
            <a:endParaRPr lang="en-US" sz="1200" dirty="0">
              <a:highlight>
                <a:srgbClr val="FFFFFF"/>
              </a:highlight>
              <a:latin typeface="Economica"/>
              <a:ea typeface="Economica"/>
              <a:cs typeface="Economica"/>
              <a:sym typeface="Economica"/>
            </a:endParaRPr>
          </a:p>
        </p:txBody>
      </p:sp>
    </p:spTree>
    <p:extLst>
      <p:ext uri="{BB962C8B-B14F-4D97-AF65-F5344CB8AC3E}">
        <p14:creationId xmlns:p14="http://schemas.microsoft.com/office/powerpoint/2010/main" val="3451843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b="1" dirty="0"/>
              <a:t>Be Equity-Minded</a:t>
            </a:r>
            <a:endParaRPr dirty="0"/>
          </a:p>
        </p:txBody>
      </p:sp>
      <p:sp>
        <p:nvSpPr>
          <p:cNvPr id="190" name="Google Shape;190;p34"/>
          <p:cNvSpPr txBox="1">
            <a:spLocks noGrp="1"/>
          </p:cNvSpPr>
          <p:nvPr>
            <p:ph type="body" idx="1"/>
          </p:nvPr>
        </p:nvSpPr>
        <p:spPr>
          <a:xfrm>
            <a:off x="311700" y="1312727"/>
            <a:ext cx="8520600" cy="3354000"/>
          </a:xfrm>
          <a:prstGeom prst="rect">
            <a:avLst/>
          </a:prstGeom>
        </p:spPr>
        <p:txBody>
          <a:bodyPr spcFirstLastPara="1" wrap="square" lIns="91425" tIns="91425" rIns="91425" bIns="91425" anchor="t" anchorCtr="0">
            <a:noAutofit/>
          </a:bodyPr>
          <a:lstStyle/>
          <a:p>
            <a:pPr marL="914400" indent="-457200">
              <a:lnSpc>
                <a:spcPct val="100000"/>
              </a:lnSpc>
            </a:pPr>
            <a:r>
              <a:rPr lang="en-US" sz="2800" dirty="0">
                <a:latin typeface="Economica"/>
                <a:ea typeface="Economica"/>
                <a:cs typeface="Economica"/>
                <a:sym typeface="Economica"/>
              </a:rPr>
              <a:t>Connect </a:t>
            </a:r>
            <a:r>
              <a:rPr lang="en-US" sz="2800" dirty="0" smtClean="0">
                <a:latin typeface="Economica"/>
                <a:ea typeface="Economica"/>
                <a:cs typeface="Economica"/>
                <a:sym typeface="Economica"/>
              </a:rPr>
              <a:t>students </a:t>
            </a:r>
            <a:r>
              <a:rPr lang="en-US" sz="2800" dirty="0">
                <a:latin typeface="Economica"/>
                <a:ea typeface="Economica"/>
                <a:cs typeface="Economica"/>
                <a:sym typeface="Economica"/>
              </a:rPr>
              <a:t>to </a:t>
            </a:r>
            <a:r>
              <a:rPr lang="en-US" sz="2800" dirty="0" smtClean="0">
                <a:latin typeface="Economica"/>
                <a:ea typeface="Economica"/>
                <a:cs typeface="Economica"/>
                <a:sym typeface="Economica"/>
              </a:rPr>
              <a:t>(updated) campus </a:t>
            </a:r>
            <a:r>
              <a:rPr lang="en-US" sz="2800" dirty="0">
                <a:latin typeface="Economica"/>
                <a:ea typeface="Economica"/>
                <a:cs typeface="Economica"/>
                <a:sym typeface="Economica"/>
              </a:rPr>
              <a:t>&amp; </a:t>
            </a:r>
            <a:r>
              <a:rPr lang="en-US" sz="2800" dirty="0" smtClean="0">
                <a:latin typeface="Economica"/>
                <a:ea typeface="Economica"/>
                <a:cs typeface="Economica"/>
                <a:sym typeface="Economica"/>
              </a:rPr>
              <a:t>community </a:t>
            </a:r>
            <a:r>
              <a:rPr lang="en-US" sz="2800" dirty="0">
                <a:latin typeface="Economica"/>
                <a:ea typeface="Economica"/>
                <a:cs typeface="Economica"/>
                <a:sym typeface="Economica"/>
              </a:rPr>
              <a:t>r</a:t>
            </a:r>
            <a:r>
              <a:rPr lang="en-US" sz="2800" dirty="0" smtClean="0">
                <a:latin typeface="Economica"/>
                <a:ea typeface="Economica"/>
                <a:cs typeface="Economica"/>
                <a:sym typeface="Economica"/>
              </a:rPr>
              <a:t>esources</a:t>
            </a:r>
            <a:endParaRPr lang="en-US" sz="2800" dirty="0">
              <a:latin typeface="Economica"/>
              <a:ea typeface="Economica"/>
              <a:cs typeface="Economica"/>
              <a:sym typeface="Economica"/>
            </a:endParaRPr>
          </a:p>
          <a:p>
            <a:pPr marL="914400" indent="-457200">
              <a:lnSpc>
                <a:spcPct val="100000"/>
              </a:lnSpc>
            </a:pPr>
            <a:r>
              <a:rPr lang="en-US" sz="2800" dirty="0">
                <a:latin typeface="Economica"/>
                <a:ea typeface="Economica"/>
                <a:cs typeface="Economica"/>
                <a:sym typeface="Economica"/>
              </a:rPr>
              <a:t>Remove </a:t>
            </a:r>
            <a:r>
              <a:rPr lang="en-US" sz="2800" dirty="0" smtClean="0">
                <a:latin typeface="Economica"/>
                <a:ea typeface="Economica"/>
                <a:cs typeface="Economica"/>
                <a:sym typeface="Economica"/>
              </a:rPr>
              <a:t>barriers </a:t>
            </a:r>
            <a:r>
              <a:rPr lang="en-US" sz="2800" dirty="0">
                <a:latin typeface="Economica"/>
                <a:ea typeface="Economica"/>
                <a:cs typeface="Economica"/>
                <a:sym typeface="Economica"/>
              </a:rPr>
              <a:t>(for example, costly textbooks &amp; supplies, unnecessary placement tests, &amp; internet/electronic device needs)</a:t>
            </a:r>
          </a:p>
          <a:p>
            <a:pPr marL="914400" indent="-457200">
              <a:lnSpc>
                <a:spcPct val="100000"/>
              </a:lnSpc>
            </a:pPr>
            <a:r>
              <a:rPr lang="en-US" sz="2800" dirty="0">
                <a:latin typeface="Economica"/>
                <a:ea typeface="Economica"/>
                <a:cs typeface="Economica"/>
                <a:sym typeface="Economica"/>
              </a:rPr>
              <a:t>Design </a:t>
            </a:r>
            <a:r>
              <a:rPr lang="en-US" sz="2800" dirty="0" smtClean="0">
                <a:latin typeface="Economica"/>
                <a:ea typeface="Economica"/>
                <a:cs typeface="Economica"/>
                <a:sym typeface="Economica"/>
              </a:rPr>
              <a:t>culturally </a:t>
            </a:r>
            <a:r>
              <a:rPr lang="en-US" sz="2800" dirty="0">
                <a:latin typeface="Economica"/>
                <a:ea typeface="Economica"/>
                <a:cs typeface="Economica"/>
                <a:sym typeface="Economica"/>
              </a:rPr>
              <a:t>r</a:t>
            </a:r>
            <a:r>
              <a:rPr lang="en-US" sz="2800" dirty="0" smtClean="0">
                <a:latin typeface="Economica"/>
                <a:ea typeface="Economica"/>
                <a:cs typeface="Economica"/>
                <a:sym typeface="Economica"/>
              </a:rPr>
              <a:t>elevant </a:t>
            </a:r>
            <a:r>
              <a:rPr lang="en-US" sz="2800" dirty="0">
                <a:latin typeface="Economica"/>
                <a:ea typeface="Economica"/>
                <a:cs typeface="Economica"/>
                <a:sym typeface="Economica"/>
              </a:rPr>
              <a:t>a</a:t>
            </a:r>
            <a:r>
              <a:rPr lang="en-US" sz="2800" dirty="0" smtClean="0">
                <a:latin typeface="Economica"/>
                <a:ea typeface="Economica"/>
                <a:cs typeface="Economica"/>
                <a:sym typeface="Economica"/>
              </a:rPr>
              <a:t>ssignments </a:t>
            </a:r>
            <a:r>
              <a:rPr lang="en-US" sz="2800" dirty="0">
                <a:latin typeface="Economica"/>
                <a:ea typeface="Economica"/>
                <a:cs typeface="Economica"/>
                <a:sym typeface="Economica"/>
              </a:rPr>
              <a:t>&amp; </a:t>
            </a:r>
            <a:r>
              <a:rPr lang="en-US" sz="2800" dirty="0" smtClean="0">
                <a:latin typeface="Economica"/>
                <a:ea typeface="Economica"/>
                <a:cs typeface="Economica"/>
                <a:sym typeface="Economica"/>
              </a:rPr>
              <a:t>activities</a:t>
            </a:r>
            <a:endParaRPr lang="en-US" sz="2800" dirty="0">
              <a:latin typeface="Economica"/>
              <a:ea typeface="Economica"/>
              <a:cs typeface="Economica"/>
              <a:sym typeface="Economica"/>
            </a:endParaRPr>
          </a:p>
          <a:p>
            <a:pPr marL="914400" indent="-457200">
              <a:lnSpc>
                <a:spcPct val="100000"/>
              </a:lnSpc>
            </a:pPr>
            <a:r>
              <a:rPr lang="en-US" sz="2800" dirty="0">
                <a:latin typeface="Economica"/>
                <a:ea typeface="Economica"/>
                <a:cs typeface="Economica"/>
                <a:sym typeface="Economica"/>
              </a:rPr>
              <a:t>C</a:t>
            </a:r>
            <a:r>
              <a:rPr lang="en-US" sz="2800" dirty="0" smtClean="0">
                <a:latin typeface="Economica"/>
                <a:ea typeface="Economica"/>
                <a:cs typeface="Economica"/>
                <a:sym typeface="Economica"/>
              </a:rPr>
              <a:t>ultivate </a:t>
            </a:r>
            <a:r>
              <a:rPr lang="en-US" sz="2800" dirty="0">
                <a:latin typeface="Economica"/>
                <a:ea typeface="Economica"/>
                <a:cs typeface="Economica"/>
                <a:sym typeface="Economica"/>
              </a:rPr>
              <a:t>a</a:t>
            </a:r>
            <a:r>
              <a:rPr lang="en-US" sz="2800" dirty="0" smtClean="0">
                <a:latin typeface="Economica"/>
                <a:ea typeface="Economica"/>
                <a:cs typeface="Economica"/>
                <a:sym typeface="Economica"/>
              </a:rPr>
              <a:t>ntiracist </a:t>
            </a:r>
            <a:r>
              <a:rPr lang="en-US" sz="2800" dirty="0">
                <a:latin typeface="Economica"/>
                <a:ea typeface="Economica"/>
                <a:cs typeface="Economica"/>
                <a:sym typeface="Economica"/>
              </a:rPr>
              <a:t>c</a:t>
            </a:r>
            <a:r>
              <a:rPr lang="en-US" sz="2800" dirty="0" smtClean="0">
                <a:latin typeface="Economica"/>
                <a:ea typeface="Economica"/>
                <a:cs typeface="Economica"/>
                <a:sym typeface="Economica"/>
              </a:rPr>
              <a:t>lassroom </a:t>
            </a:r>
            <a:r>
              <a:rPr lang="en-US" sz="2800" dirty="0">
                <a:latin typeface="Economica"/>
                <a:ea typeface="Economica"/>
                <a:cs typeface="Economica"/>
                <a:sym typeface="Economica"/>
              </a:rPr>
              <a:t>c</a:t>
            </a:r>
            <a:r>
              <a:rPr lang="en-US" sz="2800" dirty="0" smtClean="0">
                <a:latin typeface="Economica"/>
                <a:ea typeface="Economica"/>
                <a:cs typeface="Economica"/>
                <a:sym typeface="Economica"/>
              </a:rPr>
              <a:t>ommunities</a:t>
            </a:r>
            <a:endParaRPr lang="en-US" sz="2800" dirty="0">
              <a:latin typeface="Economica"/>
              <a:ea typeface="Economica"/>
              <a:cs typeface="Economica"/>
              <a:sym typeface="Economica"/>
            </a:endParaRPr>
          </a:p>
          <a:p>
            <a:pPr marL="914400" indent="-457200">
              <a:lnSpc>
                <a:spcPct val="100000"/>
              </a:lnSpc>
            </a:pPr>
            <a:r>
              <a:rPr lang="en-US" sz="2800" dirty="0">
                <a:latin typeface="Economica"/>
                <a:ea typeface="Economica"/>
                <a:cs typeface="Economica"/>
                <a:sym typeface="Economica"/>
              </a:rPr>
              <a:t>Learn </a:t>
            </a:r>
            <a:r>
              <a:rPr lang="en-US" sz="2800" dirty="0" smtClean="0">
                <a:latin typeface="Economica"/>
                <a:ea typeface="Economica"/>
                <a:cs typeface="Economica"/>
                <a:sym typeface="Economica"/>
              </a:rPr>
              <a:t>about </a:t>
            </a:r>
            <a:r>
              <a:rPr lang="en-US" sz="2800" dirty="0">
                <a:latin typeface="Economica"/>
                <a:ea typeface="Economica"/>
                <a:cs typeface="Economica"/>
                <a:sym typeface="Economica"/>
              </a:rPr>
              <a:t>&amp; </a:t>
            </a:r>
            <a:r>
              <a:rPr lang="en-US" sz="2800" dirty="0" smtClean="0">
                <a:latin typeface="Economica"/>
                <a:ea typeface="Economica"/>
                <a:cs typeface="Economica"/>
                <a:sym typeface="Economica"/>
              </a:rPr>
              <a:t>reform </a:t>
            </a:r>
            <a:r>
              <a:rPr lang="en-US" sz="2800" dirty="0">
                <a:latin typeface="Economica"/>
                <a:ea typeface="Economica"/>
                <a:cs typeface="Economica"/>
                <a:sym typeface="Economica"/>
              </a:rPr>
              <a:t>y</a:t>
            </a:r>
            <a:r>
              <a:rPr lang="en-US" sz="2800" dirty="0" smtClean="0">
                <a:latin typeface="Economica"/>
                <a:ea typeface="Economica"/>
                <a:cs typeface="Economica"/>
                <a:sym typeface="Economica"/>
              </a:rPr>
              <a:t>our </a:t>
            </a:r>
            <a:r>
              <a:rPr lang="en-US" sz="2800" dirty="0">
                <a:latin typeface="Economica"/>
                <a:ea typeface="Economica"/>
                <a:cs typeface="Economica"/>
                <a:sym typeface="Economica"/>
              </a:rPr>
              <a:t>o</a:t>
            </a:r>
            <a:r>
              <a:rPr lang="en-US" sz="2800" dirty="0" smtClean="0">
                <a:latin typeface="Economica"/>
                <a:ea typeface="Economica"/>
                <a:cs typeface="Economica"/>
                <a:sym typeface="Economica"/>
              </a:rPr>
              <a:t>wn </a:t>
            </a:r>
            <a:r>
              <a:rPr lang="en-US" sz="2800" dirty="0">
                <a:latin typeface="Economica"/>
                <a:ea typeface="Economica"/>
                <a:cs typeface="Economica"/>
                <a:sym typeface="Economica"/>
              </a:rPr>
              <a:t>&amp; </a:t>
            </a:r>
            <a:r>
              <a:rPr lang="en-US" sz="2800" dirty="0" smtClean="0">
                <a:latin typeface="Economica"/>
                <a:ea typeface="Economica"/>
                <a:cs typeface="Economica"/>
                <a:sym typeface="Economica"/>
              </a:rPr>
              <a:t>your </a:t>
            </a:r>
            <a:r>
              <a:rPr lang="en-US" sz="2800" dirty="0">
                <a:latin typeface="Economica"/>
                <a:ea typeface="Economica"/>
                <a:cs typeface="Economica"/>
                <a:sym typeface="Economica"/>
              </a:rPr>
              <a:t>i</a:t>
            </a:r>
            <a:r>
              <a:rPr lang="en-US" sz="2800" dirty="0" smtClean="0">
                <a:latin typeface="Economica"/>
                <a:ea typeface="Economica"/>
                <a:cs typeface="Economica"/>
                <a:sym typeface="Economica"/>
              </a:rPr>
              <a:t>nstitution’s biases</a:t>
            </a:r>
            <a:r>
              <a:rPr lang="en-US" sz="2800" dirty="0">
                <a:latin typeface="Economica"/>
                <a:ea typeface="Economica"/>
                <a:cs typeface="Economica"/>
                <a:sym typeface="Economica"/>
              </a:rPr>
              <a:t> </a:t>
            </a:r>
            <a:r>
              <a:rPr lang="en-US" sz="2800" dirty="0" smtClean="0">
                <a:latin typeface="Economica"/>
                <a:ea typeface="Economica"/>
                <a:cs typeface="Economica"/>
                <a:sym typeface="Economica"/>
              </a:rPr>
              <a:t>&amp; inequities</a:t>
            </a:r>
            <a:endParaRPr sz="2000" dirty="0">
              <a:latin typeface="Economica"/>
              <a:ea typeface="Economica"/>
              <a:cs typeface="Economica"/>
              <a:sym typeface="Economica"/>
            </a:endParaRPr>
          </a:p>
          <a:p>
            <a:pPr marL="0" lvl="0" indent="0" algn="l" rtl="0">
              <a:spcBef>
                <a:spcPts val="1600"/>
              </a:spcBef>
              <a:spcAft>
                <a:spcPts val="1600"/>
              </a:spcAft>
              <a:buNone/>
            </a:pPr>
            <a:endParaRPr sz="2000" dirty="0">
              <a:latin typeface="Economica"/>
              <a:ea typeface="Economica"/>
              <a:cs typeface="Economica"/>
              <a:sym typeface="Economica"/>
            </a:endParaRPr>
          </a:p>
        </p:txBody>
      </p:sp>
    </p:spTree>
    <p:extLst>
      <p:ext uri="{BB962C8B-B14F-4D97-AF65-F5344CB8AC3E}">
        <p14:creationId xmlns:p14="http://schemas.microsoft.com/office/powerpoint/2010/main" val="2833000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309083"/>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Presentation Roadmap</a:t>
            </a:r>
            <a:endParaRPr b="1" dirty="0"/>
          </a:p>
        </p:txBody>
      </p:sp>
      <p:sp>
        <p:nvSpPr>
          <p:cNvPr id="68" name="Google Shape;68;p14"/>
          <p:cNvSpPr txBox="1">
            <a:spLocks noGrp="1"/>
          </p:cNvSpPr>
          <p:nvPr>
            <p:ph type="body" idx="1"/>
          </p:nvPr>
        </p:nvSpPr>
        <p:spPr>
          <a:xfrm>
            <a:off x="311700" y="1291212"/>
            <a:ext cx="8520600" cy="3354000"/>
          </a:xfrm>
          <a:prstGeom prst="rect">
            <a:avLst/>
          </a:prstGeom>
        </p:spPr>
        <p:txBody>
          <a:bodyPr spcFirstLastPara="1" wrap="square" lIns="91425" tIns="91425" rIns="91425" bIns="91425" anchor="t" anchorCtr="0">
            <a:noAutofit/>
          </a:bodyPr>
          <a:lstStyle/>
          <a:p>
            <a:r>
              <a:rPr lang="en-US" sz="2400" dirty="0" smtClean="0">
                <a:latin typeface="Economica" panose="020B0604020202020204" charset="0"/>
              </a:rPr>
              <a:t>How are Mendocino </a:t>
            </a:r>
            <a:r>
              <a:rPr lang="en-US" sz="2400" dirty="0">
                <a:latin typeface="Economica" panose="020B0604020202020204" charset="0"/>
              </a:rPr>
              <a:t>County </a:t>
            </a:r>
            <a:r>
              <a:rPr lang="en-US" sz="2400" dirty="0" smtClean="0">
                <a:latin typeface="Economica" panose="020B0604020202020204" charset="0"/>
              </a:rPr>
              <a:t>students’ </a:t>
            </a:r>
            <a:r>
              <a:rPr lang="en-US" sz="2400" dirty="0">
                <a:latin typeface="Economica" panose="020B0604020202020204" charset="0"/>
              </a:rPr>
              <a:t>experiences with trauma and mental health challenges different from those of students elsewhere in the state and the country?</a:t>
            </a:r>
            <a:br>
              <a:rPr lang="en-US" sz="2400" dirty="0">
                <a:latin typeface="Economica" panose="020B0604020202020204" charset="0"/>
              </a:rPr>
            </a:br>
            <a:endParaRPr lang="en-US" sz="2400" dirty="0">
              <a:latin typeface="Economica" panose="020B0604020202020204" charset="0"/>
            </a:endParaRPr>
          </a:p>
          <a:p>
            <a:r>
              <a:rPr lang="en-US" sz="2400" dirty="0">
                <a:latin typeface="Economica" panose="020B0604020202020204" charset="0"/>
              </a:rPr>
              <a:t>What can educators do to better support students experiencing toxic stress and other mental health issues?</a:t>
            </a:r>
            <a:br>
              <a:rPr lang="en-US" sz="2400" dirty="0">
                <a:latin typeface="Economica" panose="020B0604020202020204" charset="0"/>
              </a:rPr>
            </a:br>
            <a:endParaRPr lang="en-US" sz="2400" dirty="0">
              <a:latin typeface="Economica" panose="020B0604020202020204" charset="0"/>
            </a:endParaRPr>
          </a:p>
          <a:p>
            <a:r>
              <a:rPr lang="en-US" sz="2400" dirty="0">
                <a:latin typeface="Economica" panose="020B0604020202020204" charset="0"/>
              </a:rPr>
              <a:t>How can Mendocino County provide more consistent support resources?</a:t>
            </a:r>
          </a:p>
        </p:txBody>
      </p:sp>
    </p:spTree>
    <p:extLst>
      <p:ext uri="{BB962C8B-B14F-4D97-AF65-F5344CB8AC3E}">
        <p14:creationId xmlns:p14="http://schemas.microsoft.com/office/powerpoint/2010/main" val="3203347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Shifting Our Mindset</a:t>
            </a:r>
            <a:endParaRPr b="1" dirty="0"/>
          </a:p>
        </p:txBody>
      </p:sp>
      <p:sp>
        <p:nvSpPr>
          <p:cNvPr id="166" name="Google Shape;166;p30"/>
          <p:cNvSpPr txBox="1"/>
          <p:nvPr/>
        </p:nvSpPr>
        <p:spPr>
          <a:xfrm>
            <a:off x="311700" y="1278775"/>
            <a:ext cx="8520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dirty="0">
                <a:solidFill>
                  <a:schemeClr val="dk1"/>
                </a:solidFill>
                <a:highlight>
                  <a:schemeClr val="lt1"/>
                </a:highlight>
                <a:latin typeface="Economica"/>
                <a:ea typeface="Economica"/>
                <a:cs typeface="Economica"/>
                <a:sym typeface="Economica"/>
              </a:rPr>
              <a:t>“Instead of saying, ‘Here’s the service, come and get it,’ it’s: ‘</a:t>
            </a:r>
            <a:r>
              <a:rPr lang="en" sz="3400" b="1" dirty="0">
                <a:solidFill>
                  <a:schemeClr val="dk1"/>
                </a:solidFill>
                <a:highlight>
                  <a:schemeClr val="lt1"/>
                </a:highlight>
                <a:latin typeface="Economica"/>
                <a:ea typeface="Economica"/>
                <a:cs typeface="Economica"/>
                <a:sym typeface="Economica"/>
              </a:rPr>
              <a:t>Here’s the service, how can we get it to you?</a:t>
            </a:r>
            <a:r>
              <a:rPr lang="en" sz="3400" dirty="0">
                <a:solidFill>
                  <a:schemeClr val="dk1"/>
                </a:solidFill>
                <a:highlight>
                  <a:schemeClr val="lt1"/>
                </a:highlight>
                <a:latin typeface="Economica"/>
                <a:ea typeface="Economica"/>
                <a:cs typeface="Economica"/>
                <a:sym typeface="Economica"/>
              </a:rPr>
              <a:t>’” (Molina)</a:t>
            </a:r>
            <a:endParaRPr sz="3400" dirty="0">
              <a:solidFill>
                <a:schemeClr val="dk1"/>
              </a:solidFill>
              <a:highlight>
                <a:schemeClr val="lt1"/>
              </a:highlight>
              <a:latin typeface="Economica"/>
              <a:ea typeface="Economica"/>
              <a:cs typeface="Economica"/>
              <a:sym typeface="Economica"/>
            </a:endParaRPr>
          </a:p>
          <a:p>
            <a:pPr marL="0" lvl="0" indent="0" algn="l" rtl="0">
              <a:spcBef>
                <a:spcPts val="0"/>
              </a:spcBef>
              <a:spcAft>
                <a:spcPts val="0"/>
              </a:spcAft>
              <a:buNone/>
            </a:pPr>
            <a:endParaRPr sz="3400" dirty="0">
              <a:solidFill>
                <a:schemeClr val="dk1"/>
              </a:solidFill>
              <a:highlight>
                <a:schemeClr val="lt1"/>
              </a:highlight>
              <a:latin typeface="Economica"/>
              <a:ea typeface="Economica"/>
              <a:cs typeface="Economica"/>
              <a:sym typeface="Economica"/>
            </a:endParaRPr>
          </a:p>
          <a:p>
            <a:pPr marL="0" lvl="0" indent="0" algn="l" rtl="0">
              <a:spcBef>
                <a:spcPts val="0"/>
              </a:spcBef>
              <a:spcAft>
                <a:spcPts val="0"/>
              </a:spcAft>
              <a:buNone/>
            </a:pPr>
            <a:endParaRPr sz="3400" dirty="0">
              <a:solidFill>
                <a:schemeClr val="dk1"/>
              </a:solidFill>
              <a:highlight>
                <a:schemeClr val="lt1"/>
              </a:highlight>
              <a:latin typeface="Economica"/>
              <a:ea typeface="Economica"/>
              <a:cs typeface="Economica"/>
              <a:sym typeface="Economica"/>
            </a:endParaRPr>
          </a:p>
          <a:p>
            <a:pPr marL="0" lvl="0" indent="0" algn="l" rtl="0">
              <a:spcBef>
                <a:spcPts val="0"/>
              </a:spcBef>
              <a:spcAft>
                <a:spcPts val="0"/>
              </a:spcAft>
              <a:buNone/>
            </a:pPr>
            <a:endParaRPr sz="3400" dirty="0">
              <a:solidFill>
                <a:schemeClr val="dk1"/>
              </a:solidFill>
              <a:highlight>
                <a:schemeClr val="lt1"/>
              </a:highlight>
              <a:latin typeface="Economica"/>
              <a:ea typeface="Economica"/>
              <a:cs typeface="Economica"/>
              <a:sym typeface="Economica"/>
            </a:endParaRPr>
          </a:p>
          <a:p>
            <a:pPr marL="457200" lvl="0" indent="-457200" algn="l" rtl="0">
              <a:lnSpc>
                <a:spcPct val="115000"/>
              </a:lnSpc>
              <a:spcBef>
                <a:spcPts val="0"/>
              </a:spcBef>
              <a:spcAft>
                <a:spcPts val="0"/>
              </a:spcAft>
              <a:buNone/>
            </a:pPr>
            <a:endParaRPr dirty="0">
              <a:solidFill>
                <a:schemeClr val="dk1"/>
              </a:solidFill>
              <a:latin typeface="Economica"/>
              <a:ea typeface="Economica"/>
              <a:cs typeface="Economica"/>
              <a:sym typeface="Economica"/>
            </a:endParaRPr>
          </a:p>
          <a:p>
            <a:pPr marL="457200" lvl="0" indent="-457200" algn="l" rtl="0">
              <a:lnSpc>
                <a:spcPct val="115000"/>
              </a:lnSpc>
              <a:spcBef>
                <a:spcPts val="1600"/>
              </a:spcBef>
              <a:spcAft>
                <a:spcPts val="1600"/>
              </a:spcAft>
              <a:buClr>
                <a:schemeClr val="dk1"/>
              </a:buClr>
              <a:buSzPts val="1100"/>
              <a:buFont typeface="Arial"/>
              <a:buNone/>
            </a:pPr>
            <a:r>
              <a:rPr lang="en" sz="1200" dirty="0">
                <a:solidFill>
                  <a:schemeClr val="dk1"/>
                </a:solidFill>
                <a:latin typeface="Economica"/>
                <a:ea typeface="Economica"/>
                <a:cs typeface="Economica"/>
                <a:sym typeface="Economica"/>
              </a:rPr>
              <a:t>Molina, Jennifer. </a:t>
            </a:r>
            <a:r>
              <a:rPr lang="en" sz="1200" i="1" dirty="0">
                <a:solidFill>
                  <a:schemeClr val="dk1"/>
                </a:solidFill>
                <a:latin typeface="Economica"/>
                <a:ea typeface="Economica"/>
                <a:cs typeface="Economica"/>
                <a:sym typeface="Economica"/>
              </a:rPr>
              <a:t>Lost Days: A journey into chronic absenteeism in rural Butte County, California</a:t>
            </a:r>
            <a:r>
              <a:rPr lang="en" sz="1200" dirty="0">
                <a:solidFill>
                  <a:schemeClr val="dk1"/>
                </a:solidFill>
                <a:latin typeface="Economica"/>
                <a:ea typeface="Economica"/>
                <a:cs typeface="Economica"/>
                <a:sym typeface="Economica"/>
              </a:rPr>
              <a:t>. </a:t>
            </a:r>
            <a:r>
              <a:rPr lang="en" sz="1200" i="1" dirty="0">
                <a:solidFill>
                  <a:schemeClr val="dk1"/>
                </a:solidFill>
                <a:latin typeface="Economica"/>
                <a:ea typeface="Economica"/>
                <a:cs typeface="Economica"/>
                <a:sym typeface="Economica"/>
              </a:rPr>
              <a:t>EdSource</a:t>
            </a:r>
            <a:r>
              <a:rPr lang="en" sz="1200" dirty="0">
                <a:solidFill>
                  <a:schemeClr val="dk1"/>
                </a:solidFill>
                <a:latin typeface="Economica"/>
                <a:ea typeface="Economica"/>
                <a:cs typeface="Economica"/>
                <a:sym typeface="Economica"/>
              </a:rPr>
              <a:t>, 30 May 2019, </a:t>
            </a:r>
            <a:r>
              <a:rPr lang="en" sz="1200" u="sng" dirty="0">
                <a:solidFill>
                  <a:schemeClr val="accent5"/>
                </a:solidFill>
                <a:latin typeface="Economica"/>
                <a:ea typeface="Economica"/>
                <a:cs typeface="Economica"/>
                <a:sym typeface="Economica"/>
                <a:hlinkClick r:id="rId3"/>
              </a:rPr>
              <a:t>edsource.org/2019/lost-days-chronic-absenteeism-in-rural-california-video/613080</a:t>
            </a:r>
            <a:r>
              <a:rPr lang="en" sz="1200" dirty="0">
                <a:solidFill>
                  <a:schemeClr val="dk1"/>
                </a:solidFill>
                <a:latin typeface="Economica"/>
                <a:ea typeface="Economica"/>
                <a:cs typeface="Economica"/>
                <a:sym typeface="Economica"/>
              </a:rPr>
              <a:t>. Accessed 8 Jan. 2020.</a:t>
            </a:r>
            <a:endParaRPr sz="1200" dirty="0">
              <a:solidFill>
                <a:schemeClr val="dk1"/>
              </a:solidFill>
              <a:highlight>
                <a:schemeClr val="lt1"/>
              </a:highlight>
              <a:latin typeface="Economica"/>
              <a:ea typeface="Economica"/>
              <a:cs typeface="Economica"/>
              <a:sym typeface="Economic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311700" y="12847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00000"/>
                </a:solidFill>
              </a:rPr>
              <a:t>Shifting Our Mindset</a:t>
            </a:r>
            <a:endParaRPr b="1">
              <a:solidFill>
                <a:srgbClr val="000000"/>
              </a:solidFill>
            </a:endParaRPr>
          </a:p>
        </p:txBody>
      </p:sp>
      <p:sp>
        <p:nvSpPr>
          <p:cNvPr id="172" name="Google Shape;172;p31"/>
          <p:cNvSpPr txBox="1"/>
          <p:nvPr/>
        </p:nvSpPr>
        <p:spPr>
          <a:xfrm>
            <a:off x="311700" y="814000"/>
            <a:ext cx="85206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500" dirty="0">
                <a:highlight>
                  <a:schemeClr val="lt1"/>
                </a:highlight>
                <a:latin typeface="Economica"/>
                <a:ea typeface="Economica"/>
                <a:cs typeface="Economica"/>
                <a:sym typeface="Economica"/>
              </a:rPr>
              <a:t>“</a:t>
            </a:r>
            <a:r>
              <a:rPr lang="en" sz="2500" u="sng" dirty="0">
                <a:solidFill>
                  <a:schemeClr val="accent5"/>
                </a:solidFill>
                <a:highlight>
                  <a:schemeClr val="lt1"/>
                </a:highlight>
                <a:latin typeface="Economica"/>
                <a:ea typeface="Economica"/>
                <a:cs typeface="Economica"/>
                <a:sym typeface="Economica"/>
                <a:hlinkClick r:id="rId3"/>
              </a:rPr>
              <a:t>Butte Thrives</a:t>
            </a:r>
            <a:r>
              <a:rPr lang="en" sz="2500" dirty="0">
                <a:solidFill>
                  <a:srgbClr val="333333"/>
                </a:solidFill>
                <a:highlight>
                  <a:schemeClr val="lt1"/>
                </a:highlight>
                <a:latin typeface="Economica"/>
                <a:ea typeface="Economica"/>
                <a:cs typeface="Economica"/>
                <a:sym typeface="Economica"/>
              </a:rPr>
              <a:t> </a:t>
            </a:r>
            <a:r>
              <a:rPr lang="en" sz="2500" dirty="0">
                <a:highlight>
                  <a:schemeClr val="lt1"/>
                </a:highlight>
                <a:latin typeface="Economica"/>
                <a:ea typeface="Economica"/>
                <a:cs typeface="Economica"/>
                <a:sym typeface="Economica"/>
              </a:rPr>
              <a:t>[</a:t>
            </a:r>
            <a:r>
              <a:rPr lang="en" sz="2500" dirty="0">
                <a:highlight>
                  <a:srgbClr val="FFFFFF"/>
                </a:highlight>
                <a:latin typeface="Economica"/>
                <a:ea typeface="Economica"/>
                <a:cs typeface="Economica"/>
                <a:sym typeface="Economica"/>
              </a:rPr>
              <a:t>a coalition run out of the Butte County offices of First 5] </a:t>
            </a:r>
            <a:r>
              <a:rPr lang="en" sz="2500" dirty="0">
                <a:highlight>
                  <a:schemeClr val="lt1"/>
                </a:highlight>
                <a:latin typeface="Economica"/>
                <a:ea typeface="Economica"/>
                <a:cs typeface="Economica"/>
                <a:sym typeface="Economica"/>
              </a:rPr>
              <a:t>is promoting trainings on how institutions that serve children, including schools and school districts, can become ‘trauma-informed,’ shifting the tone from a punitive or blaming one to one more sensitive to the underlying causes of a student’s behavior. </a:t>
            </a:r>
            <a:endParaRPr sz="2500" dirty="0">
              <a:highlight>
                <a:schemeClr val="lt1"/>
              </a:highlight>
              <a:latin typeface="Economica"/>
              <a:ea typeface="Economica"/>
              <a:cs typeface="Economica"/>
              <a:sym typeface="Economica"/>
            </a:endParaRPr>
          </a:p>
          <a:p>
            <a:pPr marL="0" lvl="0" indent="0" algn="l" rtl="0">
              <a:lnSpc>
                <a:spcPct val="115000"/>
              </a:lnSpc>
              <a:spcBef>
                <a:spcPts val="1200"/>
              </a:spcBef>
              <a:spcAft>
                <a:spcPts val="0"/>
              </a:spcAft>
              <a:buNone/>
            </a:pPr>
            <a:r>
              <a:rPr lang="en" sz="2500" b="1" dirty="0">
                <a:highlight>
                  <a:schemeClr val="lt1"/>
                </a:highlight>
                <a:latin typeface="Economica"/>
                <a:ea typeface="Economica"/>
                <a:cs typeface="Economica"/>
                <a:sym typeface="Economica"/>
              </a:rPr>
              <a:t>‘Instead of saying, “What’s wrong with you?” or “What did you do?”’ Bauer explained, ‘ask “What has happened?”’”</a:t>
            </a:r>
            <a:endParaRPr sz="2500" b="1" dirty="0">
              <a:highlight>
                <a:schemeClr val="lt1"/>
              </a:highlight>
              <a:latin typeface="Economica"/>
              <a:ea typeface="Economica"/>
              <a:cs typeface="Economica"/>
              <a:sym typeface="Economica"/>
            </a:endParaRPr>
          </a:p>
          <a:p>
            <a:pPr marL="0" lvl="0" indent="0" algn="l" rtl="0">
              <a:lnSpc>
                <a:spcPct val="115000"/>
              </a:lnSpc>
              <a:spcBef>
                <a:spcPts val="1200"/>
              </a:spcBef>
              <a:spcAft>
                <a:spcPts val="0"/>
              </a:spcAft>
              <a:buNone/>
            </a:pPr>
            <a:endParaRPr sz="2500" b="1" dirty="0">
              <a:highlight>
                <a:schemeClr val="lt1"/>
              </a:highlight>
              <a:latin typeface="Economica"/>
              <a:ea typeface="Economica"/>
              <a:cs typeface="Economica"/>
              <a:sym typeface="Economica"/>
            </a:endParaRPr>
          </a:p>
          <a:p>
            <a:pPr marL="457200" lvl="0" indent="-457200" algn="l" rtl="0">
              <a:lnSpc>
                <a:spcPct val="115000"/>
              </a:lnSpc>
              <a:spcBef>
                <a:spcPts val="1200"/>
              </a:spcBef>
              <a:spcAft>
                <a:spcPts val="1600"/>
              </a:spcAft>
              <a:buClr>
                <a:schemeClr val="dk1"/>
              </a:buClr>
              <a:buSzPts val="1100"/>
              <a:buFont typeface="Arial"/>
              <a:buNone/>
            </a:pPr>
            <a:r>
              <a:rPr lang="en" sz="1200" dirty="0">
                <a:solidFill>
                  <a:schemeClr val="dk1"/>
                </a:solidFill>
                <a:latin typeface="Economica"/>
                <a:ea typeface="Economica"/>
                <a:cs typeface="Economica"/>
                <a:sym typeface="Economica"/>
              </a:rPr>
              <a:t>Romney, Lee. “</a:t>
            </a:r>
            <a:r>
              <a:rPr lang="en" sz="1200" dirty="0">
                <a:solidFill>
                  <a:schemeClr val="dk1"/>
                </a:solidFill>
                <a:highlight>
                  <a:schemeClr val="lt1"/>
                </a:highlight>
                <a:latin typeface="Economica"/>
                <a:ea typeface="Economica"/>
                <a:cs typeface="Economica"/>
                <a:sym typeface="Economica"/>
              </a:rPr>
              <a:t>California rural education network launches to help isolated teachers share resources</a:t>
            </a:r>
            <a:r>
              <a:rPr lang="en" sz="1200" dirty="0">
                <a:solidFill>
                  <a:schemeClr val="dk1"/>
                </a:solidFill>
                <a:latin typeface="Economica"/>
                <a:ea typeface="Economica"/>
                <a:cs typeface="Economica"/>
                <a:sym typeface="Economica"/>
              </a:rPr>
              <a:t>.” </a:t>
            </a:r>
            <a:r>
              <a:rPr lang="en" sz="1200" i="1" dirty="0">
                <a:solidFill>
                  <a:schemeClr val="dk1"/>
                </a:solidFill>
                <a:latin typeface="Economica"/>
                <a:ea typeface="Economica"/>
                <a:cs typeface="Economica"/>
                <a:sym typeface="Economica"/>
              </a:rPr>
              <a:t>EdSource</a:t>
            </a:r>
            <a:r>
              <a:rPr lang="en" sz="1200" dirty="0">
                <a:solidFill>
                  <a:schemeClr val="dk1"/>
                </a:solidFill>
                <a:latin typeface="Economica"/>
                <a:ea typeface="Economica"/>
                <a:cs typeface="Economica"/>
                <a:sym typeface="Economica"/>
              </a:rPr>
              <a:t>, 7 Oct. 2018, </a:t>
            </a:r>
            <a:r>
              <a:rPr lang="en" sz="1200" u="sng" dirty="0">
                <a:solidFill>
                  <a:schemeClr val="accent5"/>
                </a:solidFill>
                <a:highlight>
                  <a:schemeClr val="lt1"/>
                </a:highlight>
                <a:latin typeface="Economica"/>
                <a:ea typeface="Economica"/>
                <a:cs typeface="Economica"/>
                <a:sym typeface="Economica"/>
                <a:hlinkClick r:id="rId4"/>
              </a:rPr>
              <a:t>edsource.org/2018/california-rural-education-network-launches-to-help-isolated-teachers-share-resources/603083</a:t>
            </a:r>
            <a:r>
              <a:rPr lang="en" sz="1200" dirty="0">
                <a:solidFill>
                  <a:schemeClr val="dk1"/>
                </a:solidFill>
                <a:latin typeface="Economica"/>
                <a:ea typeface="Economica"/>
                <a:cs typeface="Economica"/>
                <a:sym typeface="Economica"/>
              </a:rPr>
              <a:t>. Accessed 15 Jan. 2020.</a:t>
            </a:r>
            <a:endParaRPr sz="2500" b="1" dirty="0">
              <a:highlight>
                <a:schemeClr val="lt1"/>
              </a:highlight>
              <a:latin typeface="Economica"/>
              <a:ea typeface="Economica"/>
              <a:cs typeface="Economica"/>
              <a:sym typeface="Economic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5"/>
          <p:cNvSpPr txBox="1">
            <a:spLocks noGrp="1"/>
          </p:cNvSpPr>
          <p:nvPr>
            <p:ph type="title"/>
          </p:nvPr>
        </p:nvSpPr>
        <p:spPr>
          <a:xfrm>
            <a:off x="368261" y="966374"/>
            <a:ext cx="8520600" cy="831300"/>
          </a:xfrm>
          <a:prstGeom prst="rect">
            <a:avLst/>
          </a:prstGeom>
        </p:spPr>
        <p:txBody>
          <a:bodyPr spcFirstLastPara="1" wrap="square" lIns="91425" tIns="91425" rIns="91425" bIns="91425" anchor="b" anchorCtr="0">
            <a:noAutofit/>
          </a:bodyPr>
          <a:lstStyle/>
          <a:p>
            <a:r>
              <a:rPr lang="en-US" sz="4400" b="1" dirty="0">
                <a:latin typeface="Economica" panose="020B0604020202020204" charset="0"/>
              </a:rPr>
              <a:t>How can Mendocino County provide more consistent support resources?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684352"/>
            <a:ext cx="4392275" cy="3354000"/>
          </a:xfrm>
        </p:spPr>
        <p:txBody>
          <a:bodyPr/>
          <a:lstStyle/>
          <a:p>
            <a:pPr marL="114300" indent="0">
              <a:buNone/>
            </a:pPr>
            <a:r>
              <a:rPr lang="en-US" sz="2400" dirty="0">
                <a:latin typeface="Economica" panose="020B0604020202020204" charset="0"/>
              </a:rPr>
              <a:t>"Grit alone isn't going to cut it. You can sit there and tell me all you want, 'Hey man, pick yourself up by the bootstraps.' But if I was born without any straps on my boots, how am I supposed to pick myself up? … Job training, mentoring, counseling, teaching young people to learn from their mistakes instead of criminalizing </a:t>
            </a:r>
            <a:r>
              <a:rPr lang="en-US" sz="2400" dirty="0" smtClean="0">
                <a:latin typeface="Economica" panose="020B0604020202020204" charset="0"/>
              </a:rPr>
              <a:t>them.“</a:t>
            </a:r>
            <a:endParaRPr lang="en-US" sz="2400" dirty="0">
              <a:latin typeface="Economica" panose="020B0604020202020204" charset="0"/>
            </a:endParaRPr>
          </a:p>
        </p:txBody>
      </p:sp>
      <p:pic>
        <p:nvPicPr>
          <p:cNvPr id="3074" name="Picture 2" descr="Dropout? More like 'pushout,' since we fail our kids, Latino educator Victor  Rios s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194" y="-1"/>
            <a:ext cx="5265412" cy="29639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4536" y="4558724"/>
            <a:ext cx="8698832" cy="461665"/>
          </a:xfrm>
          <a:prstGeom prst="rect">
            <a:avLst/>
          </a:prstGeom>
        </p:spPr>
        <p:txBody>
          <a:bodyPr wrap="square">
            <a:spAutoFit/>
          </a:bodyPr>
          <a:lstStyle/>
          <a:p>
            <a:pPr marL="457200" lvl="0" indent="-457200">
              <a:spcBef>
                <a:spcPts val="1600"/>
              </a:spcBef>
              <a:spcAft>
                <a:spcPts val="1600"/>
              </a:spcAft>
            </a:pPr>
            <a:r>
              <a:rPr lang="en-US" sz="1200" dirty="0">
                <a:latin typeface="Economica"/>
                <a:ea typeface="Economica"/>
                <a:cs typeface="Economica"/>
                <a:sym typeface="Economica"/>
              </a:rPr>
              <a:t>Rios, Victor. “Help for kids the education system ignores.” </a:t>
            </a:r>
            <a:r>
              <a:rPr lang="en-US" sz="1200" i="1" dirty="0">
                <a:latin typeface="Economica"/>
                <a:ea typeface="Economica"/>
                <a:cs typeface="Economica"/>
                <a:sym typeface="Economica"/>
              </a:rPr>
              <a:t>TED</a:t>
            </a:r>
            <a:r>
              <a:rPr lang="en-US" sz="1200" dirty="0">
                <a:latin typeface="Economica"/>
                <a:ea typeface="Economica"/>
                <a:cs typeface="Economica"/>
                <a:sym typeface="Economica"/>
              </a:rPr>
              <a:t>, 17 Nov. 2016, </a:t>
            </a:r>
            <a:r>
              <a:rPr lang="en-US" sz="1200" dirty="0">
                <a:latin typeface="Economica"/>
                <a:ea typeface="Economica"/>
                <a:cs typeface="Economica"/>
                <a:sym typeface="Economica"/>
                <a:hlinkClick r:id="rId3"/>
              </a:rPr>
              <a:t>www.ted.com/talks/victor_rios_help_for_kids_the_education_system_ignores/up-next?language=en</a:t>
            </a:r>
            <a:r>
              <a:rPr lang="en-US" sz="1200" dirty="0">
                <a:latin typeface="Economica"/>
                <a:ea typeface="Economica"/>
                <a:cs typeface="Economica"/>
                <a:sym typeface="Economica"/>
              </a:rPr>
              <a:t>. Accessed 15 Mar. 2021.</a:t>
            </a:r>
          </a:p>
        </p:txBody>
      </p:sp>
    </p:spTree>
    <p:extLst>
      <p:ext uri="{BB962C8B-B14F-4D97-AF65-F5344CB8AC3E}">
        <p14:creationId xmlns:p14="http://schemas.microsoft.com/office/powerpoint/2010/main" val="23812938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6" name="Google Shape;260;p46"/>
          <p:cNvPicPr preferRelativeResize="0"/>
          <p:nvPr/>
        </p:nvPicPr>
        <p:blipFill>
          <a:blip r:embed="rId3">
            <a:alphaModFix/>
          </a:blip>
          <a:stretch>
            <a:fillRect/>
          </a:stretch>
        </p:blipFill>
        <p:spPr>
          <a:xfrm>
            <a:off x="1298450" y="-128875"/>
            <a:ext cx="6547075" cy="9249699"/>
          </a:xfrm>
          <a:prstGeom prst="rect">
            <a:avLst/>
          </a:prstGeom>
          <a:noFill/>
          <a:ln>
            <a:noFill/>
          </a:ln>
        </p:spPr>
      </p:pic>
      <p:cxnSp>
        <p:nvCxnSpPr>
          <p:cNvPr id="8" name="Google Shape;261;p46"/>
          <p:cNvCxnSpPr/>
          <p:nvPr/>
        </p:nvCxnSpPr>
        <p:spPr>
          <a:xfrm>
            <a:off x="217270" y="3235589"/>
            <a:ext cx="2460900" cy="1160100"/>
          </a:xfrm>
          <a:prstGeom prst="straightConnector1">
            <a:avLst/>
          </a:prstGeom>
          <a:noFill/>
          <a:ln w="2857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18601237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4" name="Google Shape;260;p46"/>
          <p:cNvPicPr preferRelativeResize="0"/>
          <p:nvPr/>
        </p:nvPicPr>
        <p:blipFill>
          <a:blip r:embed="rId3">
            <a:alphaModFix/>
          </a:blip>
          <a:stretch>
            <a:fillRect/>
          </a:stretch>
        </p:blipFill>
        <p:spPr>
          <a:xfrm>
            <a:off x="826113" y="-4225895"/>
            <a:ext cx="7371685" cy="9369395"/>
          </a:xfrm>
          <a:prstGeom prst="rect">
            <a:avLst/>
          </a:prstGeom>
          <a:noFill/>
          <a:ln>
            <a:noFill/>
          </a:ln>
        </p:spPr>
      </p:pic>
      <p:cxnSp>
        <p:nvCxnSpPr>
          <p:cNvPr id="5" name="Google Shape;149;p27"/>
          <p:cNvCxnSpPr/>
          <p:nvPr/>
        </p:nvCxnSpPr>
        <p:spPr>
          <a:xfrm rot="10800000" flipH="1">
            <a:off x="119932" y="1703506"/>
            <a:ext cx="2495700" cy="726600"/>
          </a:xfrm>
          <a:prstGeom prst="straightConnector1">
            <a:avLst/>
          </a:prstGeom>
          <a:noFill/>
          <a:ln w="28575" cap="flat" cmpd="sng">
            <a:solidFill>
              <a:srgbClr val="FF0000"/>
            </a:solidFill>
            <a:prstDash val="solid"/>
            <a:round/>
            <a:headEnd type="none" w="med" len="med"/>
            <a:tailEnd type="triangle" w="med" len="med"/>
          </a:ln>
        </p:spPr>
      </p:cxnSp>
      <p:cxnSp>
        <p:nvCxnSpPr>
          <p:cNvPr id="11" name="Straight Connector 10"/>
          <p:cNvCxnSpPr/>
          <p:nvPr/>
        </p:nvCxnSpPr>
        <p:spPr>
          <a:xfrm>
            <a:off x="6080289" y="3365369"/>
            <a:ext cx="961534" cy="188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2323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2"/>
          <p:cNvSpPr txBox="1">
            <a:spLocks noGrp="1"/>
          </p:cNvSpPr>
          <p:nvPr>
            <p:ph type="body" idx="1"/>
          </p:nvPr>
        </p:nvSpPr>
        <p:spPr>
          <a:xfrm>
            <a:off x="178288" y="4461004"/>
            <a:ext cx="8520600" cy="432901"/>
          </a:xfrm>
          <a:prstGeom prst="rect">
            <a:avLst/>
          </a:prstGeom>
        </p:spPr>
        <p:txBody>
          <a:bodyPr spcFirstLastPara="1" wrap="square" lIns="91425" tIns="91425" rIns="91425" bIns="91425" anchor="t" anchorCtr="0">
            <a:noAutofit/>
          </a:bodyPr>
          <a:lstStyle/>
          <a:p>
            <a:pPr lvl="0" indent="-457200">
              <a:spcBef>
                <a:spcPts val="1200"/>
              </a:spcBef>
              <a:buNone/>
            </a:pPr>
            <a:r>
              <a:rPr lang="en" sz="1200" dirty="0" smtClean="0">
                <a:latin typeface="Economica"/>
                <a:ea typeface="Economica"/>
                <a:cs typeface="Economica"/>
                <a:sym typeface="Economica"/>
              </a:rPr>
              <a:t>“</a:t>
            </a:r>
            <a:r>
              <a:rPr lang="en-US" sz="1200" dirty="0" smtClean="0">
                <a:latin typeface="Economica"/>
                <a:ea typeface="Economica"/>
                <a:cs typeface="Economica"/>
                <a:sym typeface="Economica"/>
              </a:rPr>
              <a:t>Measure B Budget to Date as of 12/9/2020</a:t>
            </a:r>
            <a:r>
              <a:rPr lang="en" sz="1200" dirty="0" smtClean="0">
                <a:latin typeface="Economica"/>
                <a:ea typeface="Economica"/>
                <a:cs typeface="Economica"/>
                <a:sym typeface="Economica"/>
              </a:rPr>
              <a:t>.” </a:t>
            </a:r>
            <a:r>
              <a:rPr lang="en" sz="1200" i="1" dirty="0">
                <a:latin typeface="Economica"/>
                <a:ea typeface="Economica"/>
                <a:cs typeface="Economica"/>
                <a:sym typeface="Economica"/>
              </a:rPr>
              <a:t>Mendocino </a:t>
            </a:r>
            <a:r>
              <a:rPr lang="en" sz="1200" i="1" dirty="0" smtClean="0">
                <a:latin typeface="Economica"/>
                <a:ea typeface="Economica"/>
                <a:cs typeface="Economica"/>
                <a:sym typeface="Economica"/>
              </a:rPr>
              <a:t>County</a:t>
            </a:r>
            <a:r>
              <a:rPr lang="en" sz="1200" dirty="0" smtClean="0">
                <a:latin typeface="Economica"/>
                <a:ea typeface="Economica"/>
                <a:cs typeface="Economica"/>
                <a:sym typeface="Economica"/>
              </a:rPr>
              <a:t>, </a:t>
            </a:r>
            <a:r>
              <a:rPr lang="en-US" sz="1200" dirty="0" smtClean="0">
                <a:latin typeface="Economica"/>
                <a:ea typeface="Economica"/>
                <a:cs typeface="Economica"/>
                <a:sym typeface="Economica"/>
                <a:hlinkClick r:id="rId3"/>
              </a:rPr>
              <a:t>www.mendocinocounty.org/home/showpublisheddocument?id=39480</a:t>
            </a:r>
            <a:r>
              <a:rPr lang="en" sz="1200" dirty="0" smtClean="0">
                <a:latin typeface="Economica"/>
                <a:ea typeface="Economica"/>
                <a:cs typeface="Economica"/>
                <a:sym typeface="Economica"/>
              </a:rPr>
              <a:t>. </a:t>
            </a:r>
            <a:r>
              <a:rPr lang="en" sz="1200" dirty="0">
                <a:latin typeface="Economica"/>
                <a:ea typeface="Economica"/>
                <a:cs typeface="Economica"/>
                <a:sym typeface="Economica"/>
              </a:rPr>
              <a:t>Accessed 12 Apr. 2021</a:t>
            </a:r>
            <a:r>
              <a:rPr lang="en" sz="1200" dirty="0" smtClean="0">
                <a:latin typeface="Economica"/>
                <a:ea typeface="Economica"/>
                <a:cs typeface="Economica"/>
                <a:sym typeface="Economica"/>
              </a:rPr>
              <a:t>.</a:t>
            </a:r>
            <a:endParaRPr lang="en" sz="1200" dirty="0">
              <a:latin typeface="Economica"/>
              <a:ea typeface="Economica"/>
              <a:cs typeface="Economica"/>
              <a:sym typeface="Economica"/>
            </a:endParaRPr>
          </a:p>
        </p:txBody>
      </p:sp>
      <p:sp>
        <p:nvSpPr>
          <p:cNvPr id="298" name="Google Shape;298;p52"/>
          <p:cNvSpPr txBox="1"/>
          <p:nvPr/>
        </p:nvSpPr>
        <p:spPr>
          <a:xfrm>
            <a:off x="311700" y="220441"/>
            <a:ext cx="8485800" cy="432900"/>
          </a:xfrm>
          <a:prstGeom prst="rect">
            <a:avLst/>
          </a:prstGeom>
          <a:noFill/>
          <a:ln>
            <a:noFill/>
          </a:ln>
        </p:spPr>
        <p:txBody>
          <a:bodyPr spcFirstLastPara="1" wrap="square" lIns="91425" tIns="91425" rIns="91425" bIns="91425" anchor="t" anchorCtr="0">
            <a:noAutofit/>
          </a:bodyPr>
          <a:lstStyle/>
          <a:p>
            <a:r>
              <a:rPr lang="en-US" sz="3600" b="1" dirty="0">
                <a:latin typeface="Economica"/>
                <a:ea typeface="Economica"/>
                <a:cs typeface="Economica"/>
                <a:sym typeface="Economica"/>
              </a:rPr>
              <a:t>Current Balance (12/9/20) for Measure B (Mental Health Treatment Act)</a:t>
            </a:r>
            <a:endParaRPr lang="en-US" sz="3200" b="1" dirty="0">
              <a:latin typeface="Economica"/>
              <a:ea typeface="Economica"/>
              <a:cs typeface="Economica"/>
              <a:sym typeface="Economica"/>
            </a:endParaRPr>
          </a:p>
          <a:p>
            <a:pPr marL="0" lvl="0" indent="0" algn="l" rtl="0">
              <a:spcBef>
                <a:spcPts val="0"/>
              </a:spcBef>
              <a:spcAft>
                <a:spcPts val="0"/>
              </a:spcAft>
              <a:buNone/>
            </a:pPr>
            <a:endParaRPr lang="en-US" sz="3200" b="1" dirty="0">
              <a:latin typeface="Economica"/>
              <a:ea typeface="Economica"/>
              <a:cs typeface="Economica"/>
              <a:sym typeface="Economica"/>
            </a:endParaRPr>
          </a:p>
          <a:p>
            <a:pPr marL="0" lvl="0" indent="0" algn="l" rtl="0">
              <a:spcBef>
                <a:spcPts val="0"/>
              </a:spcBef>
              <a:spcAft>
                <a:spcPts val="0"/>
              </a:spcAft>
              <a:buNone/>
            </a:pPr>
            <a:endParaRPr lang="en-US" sz="3200" b="1" dirty="0">
              <a:latin typeface="Economica"/>
              <a:ea typeface="Economica"/>
              <a:cs typeface="Economica"/>
              <a:sym typeface="Economica"/>
            </a:endParaRPr>
          </a:p>
          <a:p>
            <a:pPr marL="0" lvl="0" indent="0" algn="l" rtl="0">
              <a:spcBef>
                <a:spcPts val="0"/>
              </a:spcBef>
              <a:spcAft>
                <a:spcPts val="0"/>
              </a:spcAft>
              <a:buNone/>
            </a:pPr>
            <a:endParaRPr lang="en-US" sz="4000" b="1" dirty="0">
              <a:latin typeface="Economica"/>
              <a:ea typeface="Economica"/>
              <a:cs typeface="Economica"/>
              <a:sym typeface="Economica"/>
            </a:endParaRPr>
          </a:p>
        </p:txBody>
      </p:sp>
      <p:graphicFrame>
        <p:nvGraphicFramePr>
          <p:cNvPr id="3" name="Table 3">
            <a:extLst>
              <a:ext uri="{FF2B5EF4-FFF2-40B4-BE49-F238E27FC236}">
                <a16:creationId xmlns:a16="http://schemas.microsoft.com/office/drawing/2014/main" id="{1A5A7DAC-8D56-7743-847F-30FEACE14450}"/>
              </a:ext>
            </a:extLst>
          </p:cNvPr>
          <p:cNvGraphicFramePr>
            <a:graphicFrameLocks noGrp="1"/>
          </p:cNvGraphicFramePr>
          <p:nvPr>
            <p:extLst>
              <p:ext uri="{D42A27DB-BD31-4B8C-83A1-F6EECF244321}">
                <p14:modId xmlns:p14="http://schemas.microsoft.com/office/powerpoint/2010/main" val="1634870118"/>
              </p:ext>
            </p:extLst>
          </p:nvPr>
        </p:nvGraphicFramePr>
        <p:xfrm>
          <a:off x="410311" y="1745409"/>
          <a:ext cx="7527057" cy="1554480"/>
        </p:xfrm>
        <a:graphic>
          <a:graphicData uri="http://schemas.openxmlformats.org/drawingml/2006/table">
            <a:tbl>
              <a:tblPr firstRow="1" bandRow="1">
                <a:tableStyleId>{5940675A-B579-460E-94D1-54222C63F5DA}</a:tableStyleId>
              </a:tblPr>
              <a:tblGrid>
                <a:gridCol w="2509019">
                  <a:extLst>
                    <a:ext uri="{9D8B030D-6E8A-4147-A177-3AD203B41FA5}">
                      <a16:colId xmlns:a16="http://schemas.microsoft.com/office/drawing/2014/main" val="2828410708"/>
                    </a:ext>
                  </a:extLst>
                </a:gridCol>
                <a:gridCol w="2509019">
                  <a:extLst>
                    <a:ext uri="{9D8B030D-6E8A-4147-A177-3AD203B41FA5}">
                      <a16:colId xmlns:a16="http://schemas.microsoft.com/office/drawing/2014/main" val="3548423807"/>
                    </a:ext>
                  </a:extLst>
                </a:gridCol>
                <a:gridCol w="2509019">
                  <a:extLst>
                    <a:ext uri="{9D8B030D-6E8A-4147-A177-3AD203B41FA5}">
                      <a16:colId xmlns:a16="http://schemas.microsoft.com/office/drawing/2014/main" val="3710989127"/>
                    </a:ext>
                  </a:extLst>
                </a:gridCol>
              </a:tblGrid>
              <a:tr h="384362">
                <a:tc>
                  <a:txBody>
                    <a:bodyPr/>
                    <a:lstStyle/>
                    <a:p>
                      <a:r>
                        <a:rPr lang="en-US" sz="3000" dirty="0">
                          <a:latin typeface="Economica" panose="020B0604020202020204" charset="0"/>
                        </a:rPr>
                        <a:t>Amount</a:t>
                      </a:r>
                    </a:p>
                  </a:txBody>
                  <a:tcPr/>
                </a:tc>
                <a:tc>
                  <a:txBody>
                    <a:bodyPr/>
                    <a:lstStyle/>
                    <a:p>
                      <a:r>
                        <a:rPr lang="en-US" sz="3000" dirty="0">
                          <a:latin typeface="Economica" panose="020B0604020202020204" charset="0"/>
                        </a:rPr>
                        <a:t>Min 25% (Operations)</a:t>
                      </a:r>
                    </a:p>
                  </a:txBody>
                  <a:tcPr/>
                </a:tc>
                <a:tc>
                  <a:txBody>
                    <a:bodyPr/>
                    <a:lstStyle/>
                    <a:p>
                      <a:r>
                        <a:rPr lang="en-US" sz="3000" dirty="0">
                          <a:latin typeface="Economica" panose="020B0604020202020204" charset="0"/>
                        </a:rPr>
                        <a:t>Max 75% (Facilities)</a:t>
                      </a:r>
                    </a:p>
                  </a:txBody>
                  <a:tcPr/>
                </a:tc>
                <a:extLst>
                  <a:ext uri="{0D108BD9-81ED-4DB2-BD59-A6C34878D82A}">
                    <a16:rowId xmlns:a16="http://schemas.microsoft.com/office/drawing/2014/main" val="9325367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latin typeface="Economica" panose="020B0604020202020204" charset="0"/>
                        </a:rPr>
                        <a:t>$20,670,442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latin typeface="Economica" panose="020B0604020202020204" charset="0"/>
                        </a:rPr>
                        <a:t>$5,115,146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latin typeface="Economica" panose="020B0604020202020204" charset="0"/>
                        </a:rPr>
                        <a:t>$15,555,295</a:t>
                      </a:r>
                    </a:p>
                  </a:txBody>
                  <a:tcPr/>
                </a:tc>
                <a:extLst>
                  <a:ext uri="{0D108BD9-81ED-4DB2-BD59-A6C34878D82A}">
                    <a16:rowId xmlns:a16="http://schemas.microsoft.com/office/drawing/2014/main" val="2359429331"/>
                  </a:ext>
                </a:extLst>
              </a:tr>
            </a:tbl>
          </a:graphicData>
        </a:graphic>
      </p:graphicFrame>
    </p:spTree>
    <p:extLst>
      <p:ext uri="{BB962C8B-B14F-4D97-AF65-F5344CB8AC3E}">
        <p14:creationId xmlns:p14="http://schemas.microsoft.com/office/powerpoint/2010/main" val="3196437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2"/>
          <p:cNvSpPr txBox="1">
            <a:spLocks noGrp="1"/>
          </p:cNvSpPr>
          <p:nvPr>
            <p:ph type="body" idx="1"/>
          </p:nvPr>
        </p:nvSpPr>
        <p:spPr>
          <a:xfrm>
            <a:off x="94691" y="4276826"/>
            <a:ext cx="4483518" cy="317271"/>
          </a:xfrm>
          <a:prstGeom prst="rect">
            <a:avLst/>
          </a:prstGeom>
        </p:spPr>
        <p:txBody>
          <a:bodyPr spcFirstLastPara="1" wrap="square" lIns="91425" tIns="91425" rIns="91425" bIns="91425" anchor="t" anchorCtr="0">
            <a:noAutofit/>
          </a:bodyPr>
          <a:lstStyle/>
          <a:p>
            <a:pPr lvl="0" indent="-457200">
              <a:spcBef>
                <a:spcPts val="1200"/>
              </a:spcBef>
              <a:buNone/>
            </a:pPr>
            <a:r>
              <a:rPr lang="en" sz="1200" dirty="0" smtClean="0">
                <a:latin typeface="Economica"/>
                <a:ea typeface="Economica"/>
                <a:cs typeface="Economica"/>
                <a:sym typeface="Economica"/>
              </a:rPr>
              <a:t>“Measure B </a:t>
            </a:r>
            <a:r>
              <a:rPr lang="en-US" sz="1200" dirty="0" smtClean="0">
                <a:latin typeface="Economica"/>
                <a:ea typeface="Economica"/>
                <a:cs typeface="Economica"/>
                <a:sym typeface="Economica"/>
              </a:rPr>
              <a:t>Projects</a:t>
            </a:r>
            <a:r>
              <a:rPr lang="en" sz="1200" dirty="0" smtClean="0">
                <a:latin typeface="Economica"/>
                <a:ea typeface="Economica"/>
                <a:cs typeface="Economica"/>
                <a:sym typeface="Economica"/>
              </a:rPr>
              <a:t>.” </a:t>
            </a:r>
            <a:r>
              <a:rPr lang="en" sz="1200" i="1" dirty="0">
                <a:latin typeface="Economica"/>
                <a:ea typeface="Economica"/>
                <a:cs typeface="Economica"/>
                <a:sym typeface="Economica"/>
              </a:rPr>
              <a:t>Mendocino County</a:t>
            </a:r>
            <a:r>
              <a:rPr lang="en" sz="1200" dirty="0">
                <a:latin typeface="Economica"/>
                <a:ea typeface="Economica"/>
                <a:cs typeface="Economica"/>
                <a:sym typeface="Economica"/>
              </a:rPr>
              <a:t>, </a:t>
            </a:r>
            <a:r>
              <a:rPr lang="en-US" sz="1200" dirty="0" smtClean="0">
                <a:latin typeface="Economica"/>
                <a:ea typeface="Economica"/>
                <a:cs typeface="Economica"/>
                <a:sym typeface="Economica"/>
                <a:hlinkClick r:id="rId3"/>
              </a:rPr>
              <a:t>www.mendocinocounty.org/community/mental-health-oversight-committee/projects</a:t>
            </a:r>
            <a:r>
              <a:rPr lang="en" sz="1200" dirty="0" smtClean="0">
                <a:latin typeface="Economica"/>
                <a:ea typeface="Economica"/>
                <a:cs typeface="Economica"/>
                <a:sym typeface="Economica"/>
              </a:rPr>
              <a:t>. </a:t>
            </a:r>
            <a:r>
              <a:rPr lang="en" sz="1200" dirty="0">
                <a:latin typeface="Economica"/>
                <a:ea typeface="Economica"/>
                <a:cs typeface="Economica"/>
                <a:sym typeface="Economica"/>
              </a:rPr>
              <a:t>Accessed 12 Apr. 2021.</a:t>
            </a:r>
          </a:p>
        </p:txBody>
      </p:sp>
      <p:sp>
        <p:nvSpPr>
          <p:cNvPr id="298" name="Google Shape;298;p52"/>
          <p:cNvSpPr txBox="1"/>
          <p:nvPr/>
        </p:nvSpPr>
        <p:spPr>
          <a:xfrm>
            <a:off x="171616" y="195216"/>
            <a:ext cx="4329668" cy="432900"/>
          </a:xfrm>
          <a:prstGeom prst="rect">
            <a:avLst/>
          </a:prstGeom>
          <a:noFill/>
          <a:ln>
            <a:noFill/>
          </a:ln>
        </p:spPr>
        <p:txBody>
          <a:bodyPr spcFirstLastPara="1" wrap="square" lIns="91425" tIns="91425" rIns="91425" bIns="91425" anchor="t" anchorCtr="0">
            <a:noAutofit/>
          </a:bodyPr>
          <a:lstStyle/>
          <a:p>
            <a:r>
              <a:rPr lang="en-US" sz="3400" b="1" dirty="0" smtClean="0">
                <a:latin typeface="Economica"/>
                <a:ea typeface="Economica"/>
                <a:cs typeface="Economica"/>
                <a:sym typeface="Economica"/>
              </a:rPr>
              <a:t>Provide More Updates </a:t>
            </a:r>
          </a:p>
          <a:p>
            <a:r>
              <a:rPr lang="en-US" sz="3400" b="1" dirty="0" smtClean="0">
                <a:latin typeface="Economica"/>
                <a:ea typeface="Economica"/>
                <a:cs typeface="Economica"/>
                <a:sym typeface="Economica"/>
              </a:rPr>
              <a:t>About Measure B Projects</a:t>
            </a:r>
            <a:endParaRPr lang="en-US" sz="3400" b="1" dirty="0">
              <a:latin typeface="Economica"/>
              <a:ea typeface="Economica"/>
              <a:cs typeface="Economica"/>
              <a:sym typeface="Economica"/>
            </a:endParaRPr>
          </a:p>
          <a:p>
            <a:pPr marL="914400" indent="-457200">
              <a:buFont typeface="Arial" panose="020B0604020202020204" pitchFamily="34" charset="0"/>
              <a:buChar char="•"/>
            </a:pPr>
            <a:r>
              <a:rPr lang="en-US" sz="2200" dirty="0" smtClean="0">
                <a:latin typeface="Economica" panose="020B0604020202020204" charset="0"/>
                <a:ea typeface="Economica"/>
                <a:cs typeface="Economica"/>
                <a:sym typeface="Economica"/>
              </a:rPr>
              <a:t>Crisis Residential Treatment Facility</a:t>
            </a:r>
          </a:p>
          <a:p>
            <a:pPr marL="914400" indent="-457200">
              <a:buFont typeface="Arial" panose="020B0604020202020204" pitchFamily="34" charset="0"/>
              <a:buChar char="•"/>
            </a:pPr>
            <a:r>
              <a:rPr lang="en-US" sz="2200" dirty="0" smtClean="0">
                <a:latin typeface="Economica" panose="020B0604020202020204" charset="0"/>
                <a:ea typeface="Economica"/>
                <a:cs typeface="Economica"/>
                <a:sym typeface="Economica"/>
              </a:rPr>
              <a:t>Mobile Response Team Pilot (last report from March 2020)</a:t>
            </a:r>
          </a:p>
          <a:p>
            <a:pPr marL="914400" indent="-457200">
              <a:buFont typeface="Arial" panose="020B0604020202020204" pitchFamily="34" charset="0"/>
              <a:buChar char="•"/>
            </a:pPr>
            <a:r>
              <a:rPr lang="en-US" sz="2200" dirty="0">
                <a:latin typeface="Economica" panose="020B0604020202020204" charset="0"/>
              </a:rPr>
              <a:t>Crisis Assessment and Psychiatric Hospitalization </a:t>
            </a:r>
            <a:r>
              <a:rPr lang="en-US" sz="2200" dirty="0" smtClean="0">
                <a:latin typeface="Economica" panose="020B0604020202020204" charset="0"/>
              </a:rPr>
              <a:t>Aftercare</a:t>
            </a:r>
            <a:endParaRPr lang="en-US" sz="2200" dirty="0">
              <a:latin typeface="Economica" panose="020B0604020202020204" charset="0"/>
              <a:sym typeface="Economica"/>
            </a:endParaRPr>
          </a:p>
          <a:p>
            <a:pPr marL="914400" indent="-457200">
              <a:buFont typeface="Arial" panose="020B0604020202020204" pitchFamily="34" charset="0"/>
              <a:buChar char="•"/>
            </a:pPr>
            <a:r>
              <a:rPr lang="en-US" sz="2200" dirty="0" smtClean="0">
                <a:latin typeface="Economica" panose="020B0604020202020204" charset="0"/>
              </a:rPr>
              <a:t>Community </a:t>
            </a:r>
            <a:r>
              <a:rPr lang="en-US" sz="2200" dirty="0">
                <a:latin typeface="Economica" panose="020B0604020202020204" charset="0"/>
              </a:rPr>
              <a:t>Education, Awareness, and </a:t>
            </a:r>
            <a:r>
              <a:rPr lang="en-US" sz="2200" dirty="0" smtClean="0">
                <a:latin typeface="Economica" panose="020B0604020202020204" charset="0"/>
              </a:rPr>
              <a:t>Support</a:t>
            </a:r>
          </a:p>
          <a:p>
            <a:pPr marL="914400" indent="-457200">
              <a:buFont typeface="Arial" panose="020B0604020202020204" pitchFamily="34" charset="0"/>
              <a:buChar char="•"/>
            </a:pPr>
            <a:r>
              <a:rPr lang="en-US" sz="2200" dirty="0" smtClean="0">
                <a:latin typeface="Economica" panose="020B0604020202020204" charset="0"/>
              </a:rPr>
              <a:t>Psychiatric </a:t>
            </a:r>
            <a:r>
              <a:rPr lang="en-US" sz="2200" dirty="0">
                <a:latin typeface="Economica" panose="020B0604020202020204" charset="0"/>
              </a:rPr>
              <a:t>Hospital Facility</a:t>
            </a:r>
          </a:p>
        </p:txBody>
      </p:sp>
      <p:pic>
        <p:nvPicPr>
          <p:cNvPr id="5122" name="Picture 2" descr="https://www.mendocinocounty.org/Home/ShowPublishedImage/16020/63749691949193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855850" y="0"/>
            <a:ext cx="3288150" cy="26233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mendocinocounty.org/Home/ShowPublishedImage/16026/637496935996900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6349" y="2623383"/>
            <a:ext cx="4447651" cy="239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47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2"/>
          <p:cNvSpPr txBox="1">
            <a:spLocks noGrp="1"/>
          </p:cNvSpPr>
          <p:nvPr>
            <p:ph type="body" idx="1"/>
          </p:nvPr>
        </p:nvSpPr>
        <p:spPr>
          <a:xfrm>
            <a:off x="189840" y="4317525"/>
            <a:ext cx="8520600" cy="317271"/>
          </a:xfrm>
          <a:prstGeom prst="rect">
            <a:avLst/>
          </a:prstGeom>
        </p:spPr>
        <p:txBody>
          <a:bodyPr spcFirstLastPara="1" wrap="square" lIns="91425" tIns="91425" rIns="91425" bIns="91425" anchor="t" anchorCtr="0">
            <a:noAutofit/>
          </a:bodyPr>
          <a:lstStyle/>
          <a:p>
            <a:pPr lvl="0" indent="-457200">
              <a:spcBef>
                <a:spcPts val="1200"/>
              </a:spcBef>
              <a:buNone/>
            </a:pPr>
            <a:r>
              <a:rPr lang="en" sz="1200" dirty="0">
                <a:latin typeface="Economica"/>
                <a:ea typeface="Economica"/>
                <a:cs typeface="Economica"/>
                <a:sym typeface="Economica"/>
              </a:rPr>
              <a:t>“Mendocino County Recovery Resources Map,” “Philosophical Principals</a:t>
            </a:r>
            <a:r>
              <a:rPr lang="en-US" sz="1200" dirty="0"/>
              <a:t>–</a:t>
            </a:r>
            <a:r>
              <a:rPr lang="en" sz="1200" dirty="0">
                <a:latin typeface="Economica"/>
                <a:ea typeface="Economica"/>
                <a:cs typeface="Economica"/>
                <a:sym typeface="Economica"/>
              </a:rPr>
              <a:t>Goals of Mendocino County Mental Health Program,” “Cultural Diversity Committee.” </a:t>
            </a:r>
            <a:r>
              <a:rPr lang="en" sz="1200" i="1" dirty="0">
                <a:latin typeface="Economica"/>
                <a:ea typeface="Economica"/>
                <a:cs typeface="Economica"/>
                <a:sym typeface="Economica"/>
              </a:rPr>
              <a:t>Mendocino County</a:t>
            </a:r>
            <a:r>
              <a:rPr lang="en" sz="1200" dirty="0">
                <a:latin typeface="Economica"/>
                <a:ea typeface="Economica"/>
                <a:cs typeface="Economica"/>
                <a:sym typeface="Economica"/>
              </a:rPr>
              <a:t>, </a:t>
            </a:r>
            <a:r>
              <a:rPr lang="en-US" sz="1200" dirty="0">
                <a:latin typeface="Economica"/>
                <a:ea typeface="Economica"/>
                <a:cs typeface="Economica"/>
                <a:sym typeface="Economica"/>
                <a:hlinkClick r:id="rId3"/>
              </a:rPr>
              <a:t>www.mendocinocounty.org/home/showpublisheddocument?id=2486</a:t>
            </a:r>
            <a:r>
              <a:rPr lang="en" sz="1200" dirty="0">
                <a:latin typeface="Economica"/>
                <a:ea typeface="Economica"/>
                <a:cs typeface="Economica"/>
                <a:sym typeface="Economica"/>
              </a:rPr>
              <a:t>. Accessed 12 Apr. 2021.</a:t>
            </a:r>
          </a:p>
        </p:txBody>
      </p:sp>
      <p:sp>
        <p:nvSpPr>
          <p:cNvPr id="298" name="Google Shape;298;p52"/>
          <p:cNvSpPr txBox="1"/>
          <p:nvPr/>
        </p:nvSpPr>
        <p:spPr>
          <a:xfrm>
            <a:off x="311700" y="220441"/>
            <a:ext cx="8485800" cy="432900"/>
          </a:xfrm>
          <a:prstGeom prst="rect">
            <a:avLst/>
          </a:prstGeom>
          <a:noFill/>
          <a:ln>
            <a:noFill/>
          </a:ln>
        </p:spPr>
        <p:txBody>
          <a:bodyPr spcFirstLastPara="1" wrap="square" lIns="91425" tIns="91425" rIns="91425" bIns="91425" anchor="t" anchorCtr="0">
            <a:noAutofit/>
          </a:bodyPr>
          <a:lstStyle/>
          <a:p>
            <a:r>
              <a:rPr lang="en-US" sz="3600" b="1" dirty="0">
                <a:latin typeface="Economica"/>
                <a:ea typeface="Economica"/>
                <a:cs typeface="Economica"/>
                <a:sym typeface="Economica"/>
              </a:rPr>
              <a:t>Update Existing County Resources</a:t>
            </a:r>
          </a:p>
          <a:p>
            <a:pPr marL="914400" indent="-457200">
              <a:buFont typeface="Arial" panose="020B0604020202020204" pitchFamily="34" charset="0"/>
              <a:buChar char="•"/>
            </a:pPr>
            <a:r>
              <a:rPr lang="en-US" sz="3200" dirty="0">
                <a:latin typeface="Economica"/>
                <a:ea typeface="Economica"/>
                <a:cs typeface="Economica"/>
                <a:sym typeface="Economica"/>
              </a:rPr>
              <a:t>The current “Mendocino County Recovery Resources Map” (for Substance Use) is from November 2012</a:t>
            </a:r>
          </a:p>
          <a:p>
            <a:pPr marL="914400" indent="-457200">
              <a:buFont typeface="Arial" panose="020B0604020202020204" pitchFamily="34" charset="0"/>
              <a:buChar char="•"/>
            </a:pPr>
            <a:r>
              <a:rPr lang="en-US" sz="3200" dirty="0">
                <a:latin typeface="Economica"/>
                <a:ea typeface="Economica"/>
                <a:cs typeface="Economica"/>
                <a:sym typeface="Economica"/>
              </a:rPr>
              <a:t>The “Philosophical Principals</a:t>
            </a:r>
            <a:r>
              <a:rPr lang="en-US" sz="3200" dirty="0"/>
              <a:t>–</a:t>
            </a:r>
            <a:r>
              <a:rPr lang="en-US" sz="3200" dirty="0">
                <a:latin typeface="Economica"/>
                <a:ea typeface="Economica"/>
                <a:cs typeface="Economica"/>
                <a:sym typeface="Economica"/>
              </a:rPr>
              <a:t>Goals of Mendocino County Mental Health Program” were last revised in June 2012</a:t>
            </a:r>
          </a:p>
          <a:p>
            <a:pPr marL="914400" indent="-457200">
              <a:buFont typeface="Arial" panose="020B0604020202020204" pitchFamily="34" charset="0"/>
              <a:buChar char="•"/>
            </a:pPr>
            <a:r>
              <a:rPr lang="en-US" sz="3200" dirty="0">
                <a:latin typeface="Economica"/>
                <a:ea typeface="Economica"/>
                <a:cs typeface="Economica"/>
                <a:sym typeface="Economica"/>
              </a:rPr>
              <a:t>The last meeting minutes from the Cultural Diversity Committee (for Behavioral Health &amp; Recovery Services) are from December 5, 2018</a:t>
            </a:r>
          </a:p>
        </p:txBody>
      </p:sp>
    </p:spTree>
    <p:extLst>
      <p:ext uri="{BB962C8B-B14F-4D97-AF65-F5344CB8AC3E}">
        <p14:creationId xmlns:p14="http://schemas.microsoft.com/office/powerpoint/2010/main" val="40491270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619" y="1027911"/>
            <a:ext cx="8520600" cy="434624"/>
          </a:xfrm>
        </p:spPr>
        <p:txBody>
          <a:bodyPr/>
          <a:lstStyle/>
          <a:p>
            <a:r>
              <a:rPr lang="en-US" sz="4000" b="1" dirty="0" smtClean="0"/>
              <a:t>What can I do? Contact the Mendocino County Board of Supervisors.</a:t>
            </a:r>
            <a:endParaRPr lang="en-US" sz="4000" dirty="0"/>
          </a:p>
        </p:txBody>
      </p:sp>
      <p:sp>
        <p:nvSpPr>
          <p:cNvPr id="3" name="Text Placeholder 2"/>
          <p:cNvSpPr>
            <a:spLocks noGrp="1"/>
          </p:cNvSpPr>
          <p:nvPr>
            <p:ph type="body" idx="1"/>
          </p:nvPr>
        </p:nvSpPr>
        <p:spPr>
          <a:xfrm>
            <a:off x="330619" y="1462535"/>
            <a:ext cx="8520600" cy="3354000"/>
          </a:xfrm>
        </p:spPr>
        <p:txBody>
          <a:bodyPr/>
          <a:lstStyle/>
          <a:p>
            <a:pPr marL="114300" indent="0">
              <a:buNone/>
            </a:pPr>
            <a:r>
              <a:rPr lang="en-US" sz="2300" dirty="0" smtClean="0">
                <a:latin typeface="Economica" panose="020B0604020202020204" charset="0"/>
              </a:rPr>
              <a:t>Collectively: </a:t>
            </a:r>
            <a:r>
              <a:rPr lang="en-US" sz="2300" u="sng" dirty="0" smtClean="0">
                <a:latin typeface="Economica" panose="020B0604020202020204" charset="0"/>
                <a:hlinkClick r:id="rId2"/>
              </a:rPr>
              <a:t>BOS@mendocinocounty.org</a:t>
            </a:r>
            <a:r>
              <a:rPr lang="en-US" sz="2300" dirty="0" smtClean="0">
                <a:latin typeface="Economica" panose="020B0604020202020204" charset="0"/>
              </a:rPr>
              <a:t> / </a:t>
            </a:r>
            <a:r>
              <a:rPr lang="en-US" sz="2300" dirty="0" smtClean="0">
                <a:latin typeface="Economica" panose="020B0604020202020204" charset="0"/>
              </a:rPr>
              <a:t>(</a:t>
            </a:r>
            <a:r>
              <a:rPr lang="en-US" sz="2300" dirty="0">
                <a:latin typeface="Economica" panose="020B0604020202020204" charset="0"/>
              </a:rPr>
              <a:t>707) </a:t>
            </a:r>
            <a:r>
              <a:rPr lang="en-US" sz="2300" dirty="0" smtClean="0">
                <a:latin typeface="Economica" panose="020B0604020202020204" charset="0"/>
              </a:rPr>
              <a:t>463-4221</a:t>
            </a:r>
            <a:r>
              <a:rPr lang="en-US" sz="2300" dirty="0">
                <a:latin typeface="Economica" panose="020B0604020202020204" charset="0"/>
              </a:rPr>
              <a:t/>
            </a:r>
            <a:br>
              <a:rPr lang="en-US" sz="2300" dirty="0">
                <a:latin typeface="Economica" panose="020B0604020202020204" charset="0"/>
              </a:rPr>
            </a:br>
            <a:endParaRPr lang="en-US" sz="2300" dirty="0" smtClean="0">
              <a:latin typeface="Economica" panose="020B0604020202020204" charset="0"/>
            </a:endParaRPr>
          </a:p>
          <a:p>
            <a:pPr marL="114300" indent="0">
              <a:buNone/>
            </a:pPr>
            <a:r>
              <a:rPr lang="en-US" sz="2300" dirty="0" smtClean="0">
                <a:latin typeface="Economica" panose="020B0604020202020204" charset="0"/>
              </a:rPr>
              <a:t>Individually:</a:t>
            </a:r>
          </a:p>
          <a:p>
            <a:r>
              <a:rPr lang="en-US" sz="2300" dirty="0">
                <a:latin typeface="Economica" panose="020B0604020202020204" charset="0"/>
              </a:rPr>
              <a:t>Glenn </a:t>
            </a:r>
            <a:r>
              <a:rPr lang="en-US" sz="2300" dirty="0" err="1" smtClean="0">
                <a:latin typeface="Economica" panose="020B0604020202020204" charset="0"/>
              </a:rPr>
              <a:t>McGourty</a:t>
            </a:r>
            <a:r>
              <a:rPr lang="en-US" sz="2300" dirty="0" smtClean="0">
                <a:latin typeface="Economica" panose="020B0604020202020204" charset="0"/>
              </a:rPr>
              <a:t> (District 1)—</a:t>
            </a:r>
            <a:r>
              <a:rPr lang="en-US" sz="2300" u="sng" dirty="0" smtClean="0">
                <a:latin typeface="Economica" panose="020B0604020202020204" charset="0"/>
                <a:hlinkClick r:id="rId3"/>
              </a:rPr>
              <a:t>mcgourtyg@mendocinocounty.org</a:t>
            </a:r>
            <a:endParaRPr lang="en-US" sz="2300" dirty="0">
              <a:latin typeface="Economica" panose="020B0604020202020204" charset="0"/>
            </a:endParaRPr>
          </a:p>
          <a:p>
            <a:r>
              <a:rPr lang="en-US" sz="2300" dirty="0">
                <a:latin typeface="Economica" panose="020B0604020202020204" charset="0"/>
              </a:rPr>
              <a:t>Maureen </a:t>
            </a:r>
            <a:r>
              <a:rPr lang="en-US" sz="2300" dirty="0" err="1" smtClean="0">
                <a:latin typeface="Economica" panose="020B0604020202020204" charset="0"/>
              </a:rPr>
              <a:t>Mulheren</a:t>
            </a:r>
            <a:r>
              <a:rPr lang="en-US" sz="2300" dirty="0" smtClean="0">
                <a:latin typeface="Economica" panose="020B0604020202020204" charset="0"/>
              </a:rPr>
              <a:t> (District 2)—</a:t>
            </a:r>
            <a:r>
              <a:rPr lang="en-US" sz="2300" u="sng" dirty="0" smtClean="0">
                <a:latin typeface="Economica" panose="020B0604020202020204" charset="0"/>
                <a:hlinkClick r:id="rId4"/>
              </a:rPr>
              <a:t>mulherenm@mendocinocounty.org</a:t>
            </a:r>
            <a:endParaRPr lang="en-US" sz="2300" dirty="0" smtClean="0">
              <a:latin typeface="Economica" panose="020B0604020202020204" charset="0"/>
            </a:endParaRPr>
          </a:p>
          <a:p>
            <a:r>
              <a:rPr lang="en-US" sz="2300" dirty="0" smtClean="0">
                <a:latin typeface="Economica" panose="020B0604020202020204" charset="0"/>
              </a:rPr>
              <a:t>John </a:t>
            </a:r>
            <a:r>
              <a:rPr lang="en-US" sz="2300" dirty="0" err="1" smtClean="0">
                <a:latin typeface="Economica" panose="020B0604020202020204" charset="0"/>
              </a:rPr>
              <a:t>Haschak</a:t>
            </a:r>
            <a:r>
              <a:rPr lang="en-US" sz="2300" dirty="0" smtClean="0">
                <a:latin typeface="Economica" panose="020B0604020202020204" charset="0"/>
              </a:rPr>
              <a:t> (District 3)—</a:t>
            </a:r>
            <a:r>
              <a:rPr lang="en-US" sz="2300" u="sng" dirty="0" smtClean="0">
                <a:latin typeface="Economica" panose="020B0604020202020204" charset="0"/>
                <a:hlinkClick r:id="rId5"/>
              </a:rPr>
              <a:t>haschakj@mendocinocounty.org</a:t>
            </a:r>
            <a:endParaRPr lang="en-US" sz="2300" dirty="0" smtClean="0">
              <a:latin typeface="Economica" panose="020B0604020202020204" charset="0"/>
            </a:endParaRPr>
          </a:p>
          <a:p>
            <a:r>
              <a:rPr lang="en-US" sz="2300" dirty="0" smtClean="0">
                <a:latin typeface="Economica" panose="020B0604020202020204" charset="0"/>
              </a:rPr>
              <a:t>Dan </a:t>
            </a:r>
            <a:r>
              <a:rPr lang="en-US" sz="2300" dirty="0" err="1" smtClean="0">
                <a:latin typeface="Economica" panose="020B0604020202020204" charset="0"/>
              </a:rPr>
              <a:t>Gjerde</a:t>
            </a:r>
            <a:r>
              <a:rPr lang="en-US" sz="2300" dirty="0" smtClean="0">
                <a:latin typeface="Economica" panose="020B0604020202020204" charset="0"/>
              </a:rPr>
              <a:t> (District 4)—</a:t>
            </a:r>
            <a:r>
              <a:rPr lang="en-US" sz="2300" u="sng" dirty="0" smtClean="0">
                <a:latin typeface="Economica" panose="020B0604020202020204" charset="0"/>
                <a:hlinkClick r:id="rId6"/>
              </a:rPr>
              <a:t>gjerde@mendocinocounty.org</a:t>
            </a:r>
            <a:endParaRPr lang="en-US" sz="2300" dirty="0" smtClean="0">
              <a:latin typeface="Economica" panose="020B0604020202020204" charset="0"/>
            </a:endParaRPr>
          </a:p>
          <a:p>
            <a:r>
              <a:rPr lang="en-US" sz="2300" dirty="0" smtClean="0">
                <a:latin typeface="Economica" panose="020B0604020202020204" charset="0"/>
              </a:rPr>
              <a:t>Ted </a:t>
            </a:r>
            <a:r>
              <a:rPr lang="en-US" sz="2300" dirty="0" smtClean="0">
                <a:latin typeface="Economica" panose="020B0604020202020204" charset="0"/>
              </a:rPr>
              <a:t>Williams (District 5)—</a:t>
            </a:r>
            <a:r>
              <a:rPr lang="en-US" sz="2300" u="sng" dirty="0" smtClean="0">
                <a:latin typeface="Economica" panose="020B0604020202020204" charset="0"/>
                <a:hlinkClick r:id="rId7"/>
              </a:rPr>
              <a:t>williamst@mendocinocounty.org</a:t>
            </a:r>
            <a:endParaRPr lang="en-US" sz="2300" dirty="0" smtClean="0">
              <a:latin typeface="Economica" panose="020B0604020202020204" charset="0"/>
            </a:endParaRPr>
          </a:p>
        </p:txBody>
      </p:sp>
    </p:spTree>
    <p:extLst>
      <p:ext uri="{BB962C8B-B14F-4D97-AF65-F5344CB8AC3E}">
        <p14:creationId xmlns:p14="http://schemas.microsoft.com/office/powerpoint/2010/main" val="167468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What is trauma?</a:t>
            </a:r>
            <a:endParaRPr b="1" dirty="0"/>
          </a:p>
        </p:txBody>
      </p:sp>
      <p:sp>
        <p:nvSpPr>
          <p:cNvPr id="68" name="Google Shape;68;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buNone/>
            </a:pPr>
            <a:r>
              <a:rPr lang="en" sz="2600" dirty="0">
                <a:solidFill>
                  <a:srgbClr val="000000"/>
                </a:solidFill>
                <a:highlight>
                  <a:srgbClr val="FFFFFF"/>
                </a:highlight>
                <a:latin typeface="Economica" panose="020B0604020202020204" charset="0"/>
                <a:ea typeface="Economica"/>
                <a:cs typeface="Economica"/>
                <a:sym typeface="Economica"/>
              </a:rPr>
              <a:t>“</a:t>
            </a:r>
            <a:r>
              <a:rPr lang="en-US" sz="2600" b="1" dirty="0">
                <a:latin typeface="Economica" panose="020B0604020202020204" charset="0"/>
              </a:rPr>
              <a:t>Trauma </a:t>
            </a:r>
            <a:r>
              <a:rPr lang="en-US" sz="2600" dirty="0">
                <a:latin typeface="Economica" panose="020B0604020202020204" charset="0"/>
              </a:rPr>
              <a:t>is the body’s response to an event, a series of events, or an </a:t>
            </a:r>
            <a:r>
              <a:rPr lang="en-US" sz="2600" dirty="0" smtClean="0">
                <a:latin typeface="Economica" panose="020B0604020202020204" charset="0"/>
              </a:rPr>
              <a:t>ongoing </a:t>
            </a:r>
            <a:r>
              <a:rPr lang="en-US" sz="2600" dirty="0">
                <a:latin typeface="Economica" panose="020B0604020202020204" charset="0"/>
              </a:rPr>
              <a:t>circumstance that is experienced by the individual as physically or emotionally harmful or life threatening and that has lasting effects on how the individual relates to the world. [It] impacts our wellbeing similar[</a:t>
            </a:r>
            <a:r>
              <a:rPr lang="en-US" sz="2600" dirty="0" err="1">
                <a:latin typeface="Economica" panose="020B0604020202020204" charset="0"/>
              </a:rPr>
              <a:t>ly</a:t>
            </a:r>
            <a:r>
              <a:rPr lang="en-US" sz="2600" dirty="0">
                <a:latin typeface="Economica" panose="020B0604020202020204" charset="0"/>
              </a:rPr>
              <a:t>] to experiences of scarcity and toxic stress</a:t>
            </a:r>
            <a:r>
              <a:rPr lang="en" sz="2600" dirty="0">
                <a:solidFill>
                  <a:srgbClr val="000000"/>
                </a:solidFill>
                <a:highlight>
                  <a:srgbClr val="FFFFFF"/>
                </a:highlight>
                <a:latin typeface="Economica" panose="020B0604020202020204" charset="0"/>
                <a:ea typeface="Economica"/>
                <a:cs typeface="Economica"/>
                <a:sym typeface="Economica"/>
              </a:rPr>
              <a:t>” (</a:t>
            </a:r>
            <a:r>
              <a:rPr lang="en-US" sz="2600" dirty="0" err="1">
                <a:latin typeface="Economica" panose="020B0604020202020204" charset="0"/>
              </a:rPr>
              <a:t>Menakem</a:t>
            </a:r>
            <a:r>
              <a:rPr lang="en" sz="2600" dirty="0">
                <a:solidFill>
                  <a:srgbClr val="000000"/>
                </a:solidFill>
                <a:highlight>
                  <a:srgbClr val="FFFFFF"/>
                </a:highlight>
                <a:latin typeface="Economica" panose="020B0604020202020204" charset="0"/>
                <a:ea typeface="Economica"/>
                <a:cs typeface="Economica"/>
                <a:sym typeface="Economica"/>
              </a:rPr>
              <a:t>).</a:t>
            </a:r>
            <a:endParaRPr sz="2600" dirty="0">
              <a:solidFill>
                <a:srgbClr val="000000"/>
              </a:solidFill>
              <a:highlight>
                <a:srgbClr val="FFFFFF"/>
              </a:highlight>
              <a:latin typeface="Economica" panose="020B0604020202020204" charset="0"/>
              <a:ea typeface="Economica"/>
              <a:cs typeface="Economica"/>
              <a:sym typeface="Economica"/>
            </a:endParaRPr>
          </a:p>
          <a:p>
            <a:pPr marL="0" lvl="0" indent="0" algn="l" rtl="0">
              <a:spcBef>
                <a:spcPts val="1600"/>
              </a:spcBef>
              <a:spcAft>
                <a:spcPts val="0"/>
              </a:spcAft>
              <a:buNone/>
            </a:pPr>
            <a:endParaRPr sz="2600" dirty="0">
              <a:solidFill>
                <a:srgbClr val="000000"/>
              </a:solidFill>
              <a:highlight>
                <a:srgbClr val="FFFFFF"/>
              </a:highlight>
              <a:latin typeface="Economica"/>
              <a:ea typeface="Economica"/>
              <a:cs typeface="Economica"/>
              <a:sym typeface="Economica"/>
            </a:endParaRPr>
          </a:p>
          <a:p>
            <a:pPr lvl="0" indent="-457200">
              <a:spcBef>
                <a:spcPts val="1600"/>
              </a:spcBef>
              <a:buSzPts val="1100"/>
              <a:buNone/>
            </a:pPr>
            <a:r>
              <a:rPr lang="en" sz="1200" dirty="0">
                <a:latin typeface="Economica"/>
                <a:ea typeface="Economica"/>
                <a:cs typeface="Economica"/>
                <a:sym typeface="Economica"/>
              </a:rPr>
              <a:t>Ruff, Amy. “The Polyvagal Theory and Contemplative Practices.” Portland State University, 22 Jan. 2021, Virtual Teaching Innovation Conference: Contemplative Practice in Higher Education</a:t>
            </a:r>
            <a:r>
              <a:rPr lang="en" sz="1200" dirty="0" smtClean="0">
                <a:latin typeface="Economica"/>
                <a:ea typeface="Economica"/>
                <a:cs typeface="Economica"/>
                <a:sym typeface="Economica"/>
              </a:rPr>
              <a:t>. Address.</a:t>
            </a:r>
            <a:endParaRPr sz="1200" dirty="0">
              <a:solidFill>
                <a:srgbClr val="000000"/>
              </a:solidFill>
              <a:highlight>
                <a:srgbClr val="FFFFFF"/>
              </a:highlight>
              <a:latin typeface="Economica"/>
              <a:ea typeface="Economica"/>
              <a:cs typeface="Economica"/>
              <a:sym typeface="Economica"/>
            </a:endParaRPr>
          </a:p>
          <a:p>
            <a:pPr marL="0" lvl="0" indent="0" algn="l" rtl="0">
              <a:spcBef>
                <a:spcPts val="1600"/>
              </a:spcBef>
              <a:spcAft>
                <a:spcPts val="1600"/>
              </a:spcAft>
              <a:buNone/>
            </a:pPr>
            <a:endParaRPr sz="1200" dirty="0">
              <a:highlight>
                <a:srgbClr val="FFFFFF"/>
              </a:highlight>
              <a:latin typeface="Arial"/>
              <a:ea typeface="Arial"/>
              <a:cs typeface="Arial"/>
              <a:sym typeface="Arial"/>
            </a:endParaRPr>
          </a:p>
        </p:txBody>
      </p:sp>
    </p:spTree>
    <p:extLst>
      <p:ext uri="{BB962C8B-B14F-4D97-AF65-F5344CB8AC3E}">
        <p14:creationId xmlns:p14="http://schemas.microsoft.com/office/powerpoint/2010/main" val="17297901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2"/>
          <p:cNvSpPr txBox="1">
            <a:spLocks noGrp="1"/>
          </p:cNvSpPr>
          <p:nvPr>
            <p:ph type="body" idx="1"/>
          </p:nvPr>
        </p:nvSpPr>
        <p:spPr>
          <a:xfrm>
            <a:off x="1452035" y="5776634"/>
            <a:ext cx="2613948" cy="972959"/>
          </a:xfrm>
          <a:prstGeom prst="rect">
            <a:avLst/>
          </a:prstGeom>
        </p:spPr>
        <p:txBody>
          <a:bodyPr spcFirstLastPara="1" wrap="square" lIns="91425" tIns="91425" rIns="91425" bIns="91425" anchor="t" anchorCtr="0">
            <a:noAutofit/>
          </a:bodyPr>
          <a:lstStyle/>
          <a:p>
            <a:pPr lvl="0" indent="-457200">
              <a:spcBef>
                <a:spcPts val="1200"/>
              </a:spcBef>
              <a:buNone/>
            </a:pPr>
            <a:endParaRPr lang="en" sz="1400" dirty="0">
              <a:latin typeface="Economica"/>
              <a:ea typeface="Economica"/>
              <a:cs typeface="Economica"/>
              <a:sym typeface="Economica"/>
            </a:endParaRPr>
          </a:p>
          <a:p>
            <a:pPr lvl="0" indent="-457200">
              <a:spcBef>
                <a:spcPts val="1200"/>
              </a:spcBef>
              <a:buNone/>
            </a:pPr>
            <a:r>
              <a:rPr lang="en" sz="1100" dirty="0">
                <a:latin typeface="Economica"/>
                <a:ea typeface="Economica"/>
                <a:cs typeface="Economica"/>
                <a:sym typeface="Economica"/>
              </a:rPr>
              <a:t>Oakley, Eloy Ortiz. “Call to Action Update,” California Community Colleges, </a:t>
            </a:r>
            <a:r>
              <a:rPr lang="en-US" sz="1100" u="sng" dirty="0">
                <a:solidFill>
                  <a:schemeClr val="accent5"/>
                </a:solidFill>
                <a:latin typeface="Economica"/>
                <a:ea typeface="Economica"/>
                <a:cs typeface="Economica"/>
                <a:sym typeface="Economica"/>
                <a:hlinkClick r:id="rId3"/>
              </a:rPr>
              <a:t>www.cccco.edu/-/media/CCCCO-Website/Files/Communications/vision-for-success/dei-call-to-action-update.pdf?la=en&amp;hash=43095848EF5C578AE9EC842BC5385D3680B8944B</a:t>
            </a:r>
            <a:r>
              <a:rPr lang="en" sz="1100" dirty="0">
                <a:latin typeface="Economica"/>
                <a:ea typeface="Economica"/>
                <a:cs typeface="Economica"/>
                <a:sym typeface="Economica"/>
              </a:rPr>
              <a:t>. Accessed 12 Apr. 2020.</a:t>
            </a:r>
            <a:endParaRPr sz="1100" dirty="0">
              <a:solidFill>
                <a:srgbClr val="333333"/>
              </a:solidFill>
              <a:highlight>
                <a:schemeClr val="lt1"/>
              </a:highlight>
              <a:latin typeface="Economica"/>
              <a:ea typeface="Economica"/>
              <a:cs typeface="Economica"/>
              <a:sym typeface="Economica"/>
            </a:endParaRPr>
          </a:p>
          <a:p>
            <a:pPr marL="0" lvl="0" indent="0" algn="l" rtl="0">
              <a:spcBef>
                <a:spcPts val="1600"/>
              </a:spcBef>
              <a:spcAft>
                <a:spcPts val="1200"/>
              </a:spcAft>
              <a:buNone/>
            </a:pPr>
            <a:endParaRPr sz="1700" dirty="0">
              <a:solidFill>
                <a:srgbClr val="333333"/>
              </a:solidFill>
              <a:highlight>
                <a:srgbClr val="FFFFFF"/>
              </a:highlight>
              <a:latin typeface="Economica"/>
              <a:ea typeface="Economica"/>
              <a:cs typeface="Economica"/>
              <a:sym typeface="Economica"/>
            </a:endParaRPr>
          </a:p>
        </p:txBody>
      </p:sp>
      <p:sp>
        <p:nvSpPr>
          <p:cNvPr id="298" name="Google Shape;298;p52"/>
          <p:cNvSpPr txBox="1"/>
          <p:nvPr/>
        </p:nvSpPr>
        <p:spPr>
          <a:xfrm>
            <a:off x="198306" y="84981"/>
            <a:ext cx="2084541" cy="4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smtClean="0">
                <a:latin typeface="Economica"/>
                <a:ea typeface="Economica"/>
                <a:cs typeface="Economica"/>
                <a:sym typeface="Economica"/>
              </a:rPr>
              <a:t>Continue to Destigmatize Mental Health</a:t>
            </a:r>
            <a:endParaRPr lang="en-US" sz="3200" b="1" dirty="0">
              <a:latin typeface="Economica"/>
              <a:ea typeface="Economica"/>
              <a:cs typeface="Economica"/>
              <a:sym typeface="Economica"/>
            </a:endParaRPr>
          </a:p>
          <a:p>
            <a:pPr marL="0" lvl="0" indent="0" algn="l" rtl="0">
              <a:spcBef>
                <a:spcPts val="0"/>
              </a:spcBef>
              <a:spcAft>
                <a:spcPts val="0"/>
              </a:spcAft>
              <a:buNone/>
            </a:pPr>
            <a:endParaRPr lang="en-US" sz="4000" b="1" dirty="0">
              <a:latin typeface="Economica"/>
              <a:ea typeface="Economica"/>
              <a:cs typeface="Economica"/>
              <a:sym typeface="Economica"/>
            </a:endParaRPr>
          </a:p>
        </p:txBody>
      </p:sp>
      <p:pic>
        <p:nvPicPr>
          <p:cNvPr id="6146" name="Picture 2" descr="https://lh3.googleusercontent.com/proxy/Tj2b9OczMZgMp-rjqyAH481PajxGRhyXCdjmKeLydHgaNkDXKIIisA4WRm0JoPDeRyzKcpN5pSUnnosL1QO4qvhjuLisK_8-qV8VeH4rqrBqh658ZMzfH5zt5e9JPd8Akk4g8eeUOyrKMyo82fNOtay90ItyEb82y1v_sc9TI0yn5xUhgBRK0fISuBqaWG-7ALOtbHgm8Bb6mHnDrbYCPAi-DFKRON4wJ3MO2Y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610" y="0"/>
            <a:ext cx="6526390" cy="46476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306" y="4519656"/>
            <a:ext cx="8436470" cy="461665"/>
          </a:xfrm>
          <a:prstGeom prst="rect">
            <a:avLst/>
          </a:prstGeom>
        </p:spPr>
        <p:txBody>
          <a:bodyPr wrap="square">
            <a:spAutoFit/>
          </a:bodyPr>
          <a:lstStyle/>
          <a:p>
            <a:pPr indent="-457200">
              <a:spcBef>
                <a:spcPts val="1200"/>
              </a:spcBef>
            </a:pPr>
            <a:r>
              <a:rPr lang="en-US" sz="1200" dirty="0">
                <a:latin typeface="Economica"/>
                <a:ea typeface="Economica"/>
                <a:cs typeface="Economica"/>
                <a:sym typeface="Economica"/>
              </a:rPr>
              <a:t>“Behavioral Health Wellness.” </a:t>
            </a:r>
            <a:r>
              <a:rPr lang="en-US" sz="1200" i="1" dirty="0">
                <a:latin typeface="Economica"/>
                <a:ea typeface="Economica"/>
                <a:cs typeface="Economica"/>
                <a:sym typeface="Economica"/>
              </a:rPr>
              <a:t>Virginia Department of Behavioral Health &amp; Developmental Services</a:t>
            </a:r>
            <a:r>
              <a:rPr lang="en-US" sz="1200" dirty="0">
                <a:latin typeface="Economica"/>
                <a:ea typeface="Economica"/>
                <a:cs typeface="Economica"/>
                <a:sym typeface="Economica"/>
              </a:rPr>
              <a:t>, 2019, </a:t>
            </a:r>
            <a:r>
              <a:rPr lang="en-US" sz="1200" u="sng" dirty="0">
                <a:solidFill>
                  <a:schemeClr val="accent5"/>
                </a:solidFill>
                <a:latin typeface="Economica"/>
                <a:ea typeface="Economica"/>
                <a:cs typeface="Economica"/>
                <a:sym typeface="Economica"/>
              </a:rPr>
              <a:t>ec.aisn-demo.com/behavioral-health/behavioral-health-wellness</a:t>
            </a:r>
            <a:r>
              <a:rPr lang="en-US" sz="1200" dirty="0">
                <a:latin typeface="Economica"/>
                <a:ea typeface="Economica"/>
                <a:cs typeface="Economica"/>
                <a:sym typeface="Economica"/>
              </a:rPr>
              <a:t>. Accessed 13 Apr. 2021</a:t>
            </a:r>
            <a:r>
              <a:rPr lang="en-US" sz="1200" dirty="0" smtClean="0">
                <a:latin typeface="Economica"/>
                <a:ea typeface="Economica"/>
                <a:cs typeface="Economica"/>
                <a:sym typeface="Economica"/>
              </a:rPr>
              <a:t>.</a:t>
            </a:r>
            <a:endParaRPr lang="en-US" sz="1200" dirty="0">
              <a:solidFill>
                <a:srgbClr val="333333"/>
              </a:solidFill>
              <a:highlight>
                <a:schemeClr val="lt1"/>
              </a:highlight>
              <a:latin typeface="Economica"/>
              <a:ea typeface="Economica"/>
              <a:cs typeface="Economica"/>
              <a:sym typeface="Economic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2"/>
          <p:cNvSpPr txBox="1">
            <a:spLocks noGrp="1"/>
          </p:cNvSpPr>
          <p:nvPr>
            <p:ph type="body" idx="1"/>
          </p:nvPr>
        </p:nvSpPr>
        <p:spPr>
          <a:xfrm>
            <a:off x="311700" y="1084064"/>
            <a:ext cx="8520600" cy="3191700"/>
          </a:xfrm>
          <a:prstGeom prst="rect">
            <a:avLst/>
          </a:prstGeom>
        </p:spPr>
        <p:txBody>
          <a:bodyPr spcFirstLastPara="1" wrap="square" lIns="91425" tIns="91425" rIns="91425" bIns="91425" anchor="t" anchorCtr="0">
            <a:noAutofit/>
          </a:bodyPr>
          <a:lstStyle/>
          <a:p>
            <a:pPr marL="0" indent="0">
              <a:spcBef>
                <a:spcPts val="1200"/>
              </a:spcBef>
              <a:buNone/>
            </a:pPr>
            <a:r>
              <a:rPr lang="en-US" sz="2300" dirty="0">
                <a:highlight>
                  <a:srgbClr val="FFFFFF"/>
                </a:highlight>
                <a:latin typeface="Economica"/>
                <a:ea typeface="Economica"/>
                <a:cs typeface="Economica"/>
                <a:sym typeface="Economica"/>
              </a:rPr>
              <a:t>“On June 5, [2020,] we released a Call to Action letter where I called for our system to respond to systemic racism by urgently working to:</a:t>
            </a:r>
          </a:p>
          <a:p>
            <a:pPr marL="342900">
              <a:spcBef>
                <a:spcPts val="1200"/>
              </a:spcBef>
              <a:buFont typeface="+mj-lt"/>
              <a:buAutoNum type="arabicPeriod"/>
            </a:pPr>
            <a:r>
              <a:rPr lang="en-US" sz="2300" dirty="0">
                <a:solidFill>
                  <a:srgbClr val="000000"/>
                </a:solidFill>
                <a:highlight>
                  <a:srgbClr val="FFFF00"/>
                </a:highlight>
                <a:latin typeface="Economica"/>
                <a:ea typeface="Economica"/>
                <a:cs typeface="Economica"/>
                <a:sym typeface="Economica"/>
              </a:rPr>
              <a:t>Conduct a system-wide review of law enforcement enforcement officers and first responder training</a:t>
            </a:r>
          </a:p>
          <a:p>
            <a:pPr marL="342900">
              <a:spcBef>
                <a:spcPts val="1200"/>
              </a:spcBef>
              <a:buFont typeface="+mj-lt"/>
              <a:buAutoNum type="arabicPeriod"/>
            </a:pPr>
            <a:r>
              <a:rPr lang="en-US" sz="2300" dirty="0">
                <a:solidFill>
                  <a:srgbClr val="000000"/>
                </a:solidFill>
                <a:highlight>
                  <a:srgbClr val="FFFF00"/>
                </a:highlight>
                <a:latin typeface="Economica"/>
                <a:ea typeface="Economica"/>
                <a:cs typeface="Economica"/>
                <a:sym typeface="Economica"/>
              </a:rPr>
              <a:t>Host open dialogue and review [community] </a:t>
            </a:r>
            <a:r>
              <a:rPr lang="en-US" sz="2300" dirty="0" smtClean="0">
                <a:solidFill>
                  <a:srgbClr val="000000"/>
                </a:solidFill>
                <a:highlight>
                  <a:srgbClr val="FFFF00"/>
                </a:highlight>
                <a:latin typeface="Economica"/>
                <a:ea typeface="Economica"/>
                <a:cs typeface="Economica"/>
                <a:sym typeface="Economica"/>
              </a:rPr>
              <a:t>climate</a:t>
            </a:r>
            <a:r>
              <a:rPr lang="en-US" sz="2300" dirty="0" smtClean="0">
                <a:solidFill>
                  <a:srgbClr val="000000"/>
                </a:solidFill>
                <a:highlight>
                  <a:srgbClr val="FFFFFF"/>
                </a:highlight>
                <a:latin typeface="Economica"/>
                <a:ea typeface="Economica"/>
                <a:cs typeface="Economica"/>
                <a:sym typeface="Economica"/>
              </a:rPr>
              <a:t>” (Oakley).</a:t>
            </a:r>
            <a:endParaRPr lang="en-US" sz="2300" dirty="0">
              <a:solidFill>
                <a:srgbClr val="000000"/>
              </a:solidFill>
              <a:highlight>
                <a:srgbClr val="FFFFFF"/>
              </a:highlight>
              <a:latin typeface="Economica"/>
              <a:ea typeface="Economica"/>
              <a:cs typeface="Economica"/>
              <a:sym typeface="Economica"/>
            </a:endParaRPr>
          </a:p>
          <a:p>
            <a:pPr lvl="0" indent="-457200">
              <a:spcBef>
                <a:spcPts val="1200"/>
              </a:spcBef>
              <a:buNone/>
            </a:pPr>
            <a:endParaRPr lang="en" sz="1400" dirty="0">
              <a:latin typeface="Economica"/>
              <a:ea typeface="Economica"/>
              <a:cs typeface="Economica"/>
              <a:sym typeface="Economica"/>
            </a:endParaRPr>
          </a:p>
          <a:p>
            <a:pPr lvl="0" indent="-457200">
              <a:spcBef>
                <a:spcPts val="1200"/>
              </a:spcBef>
              <a:buNone/>
            </a:pPr>
            <a:endParaRPr lang="en" sz="1100" dirty="0" smtClean="0">
              <a:latin typeface="Economica"/>
              <a:ea typeface="Economica"/>
              <a:cs typeface="Economica"/>
              <a:sym typeface="Economica"/>
            </a:endParaRPr>
          </a:p>
          <a:p>
            <a:pPr lvl="0" indent="-457200">
              <a:spcBef>
                <a:spcPts val="1200"/>
              </a:spcBef>
              <a:buNone/>
            </a:pPr>
            <a:r>
              <a:rPr lang="en" sz="1200" dirty="0" smtClean="0">
                <a:latin typeface="Economica"/>
                <a:ea typeface="Economica"/>
                <a:cs typeface="Economica"/>
                <a:sym typeface="Economica"/>
              </a:rPr>
              <a:t>Oakley</a:t>
            </a:r>
            <a:r>
              <a:rPr lang="en" sz="1200" dirty="0">
                <a:latin typeface="Economica"/>
                <a:ea typeface="Economica"/>
                <a:cs typeface="Economica"/>
                <a:sym typeface="Economica"/>
              </a:rPr>
              <a:t>, Eloy Ortiz. “Call to Action Update,” </a:t>
            </a:r>
            <a:r>
              <a:rPr lang="en" sz="1200" i="1" dirty="0">
                <a:latin typeface="Economica"/>
                <a:ea typeface="Economica"/>
                <a:cs typeface="Economica"/>
                <a:sym typeface="Economica"/>
              </a:rPr>
              <a:t>California Community Colleges</a:t>
            </a:r>
            <a:r>
              <a:rPr lang="en" sz="1200" dirty="0">
                <a:latin typeface="Economica"/>
                <a:ea typeface="Economica"/>
                <a:cs typeface="Economica"/>
                <a:sym typeface="Economica"/>
              </a:rPr>
              <a:t>, </a:t>
            </a:r>
            <a:r>
              <a:rPr lang="en-US" sz="1200" u="sng" dirty="0">
                <a:solidFill>
                  <a:schemeClr val="accent5"/>
                </a:solidFill>
                <a:latin typeface="Economica"/>
                <a:ea typeface="Economica"/>
                <a:cs typeface="Economica"/>
                <a:sym typeface="Economica"/>
                <a:hlinkClick r:id="rId3"/>
              </a:rPr>
              <a:t>www.cccco.edu/-/media/CCCCO-Website/Files/Communications/vision-for-success/dei-call-to-action-update.pdf?la=en&amp;hash=43095848EF5C578AE9EC842BC5385D3680B8944B</a:t>
            </a:r>
            <a:r>
              <a:rPr lang="en" sz="1200" dirty="0">
                <a:latin typeface="Economica"/>
                <a:ea typeface="Economica"/>
                <a:cs typeface="Economica"/>
                <a:sym typeface="Economica"/>
              </a:rPr>
              <a:t>. Accessed 12 Apr. 2020.</a:t>
            </a:r>
            <a:endParaRPr sz="1200" dirty="0">
              <a:solidFill>
                <a:srgbClr val="333333"/>
              </a:solidFill>
              <a:highlight>
                <a:schemeClr val="lt1"/>
              </a:highlight>
              <a:latin typeface="Economica"/>
              <a:ea typeface="Economica"/>
              <a:cs typeface="Economica"/>
              <a:sym typeface="Economica"/>
            </a:endParaRPr>
          </a:p>
          <a:p>
            <a:pPr marL="0" lvl="0" indent="0" algn="l" rtl="0">
              <a:spcBef>
                <a:spcPts val="1600"/>
              </a:spcBef>
              <a:spcAft>
                <a:spcPts val="1200"/>
              </a:spcAft>
              <a:buNone/>
            </a:pPr>
            <a:endParaRPr sz="1700" dirty="0">
              <a:solidFill>
                <a:srgbClr val="333333"/>
              </a:solidFill>
              <a:highlight>
                <a:srgbClr val="FFFFFF"/>
              </a:highlight>
              <a:latin typeface="Economica"/>
              <a:ea typeface="Economica"/>
              <a:cs typeface="Economica"/>
              <a:sym typeface="Economica"/>
            </a:endParaRPr>
          </a:p>
        </p:txBody>
      </p:sp>
      <p:sp>
        <p:nvSpPr>
          <p:cNvPr id="298" name="Google Shape;298;p52"/>
          <p:cNvSpPr txBox="1"/>
          <p:nvPr/>
        </p:nvSpPr>
        <p:spPr>
          <a:xfrm>
            <a:off x="242450" y="103900"/>
            <a:ext cx="8485800" cy="4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400" b="1" dirty="0">
                <a:latin typeface="Economica"/>
                <a:ea typeface="Economica"/>
                <a:cs typeface="Economica"/>
                <a:sym typeface="Economica"/>
              </a:rPr>
              <a:t>Consider Adopting the First </a:t>
            </a:r>
            <a:r>
              <a:rPr lang="en-US" sz="3400" b="1" dirty="0" smtClean="0">
                <a:latin typeface="Economica"/>
                <a:ea typeface="Economica"/>
                <a:cs typeface="Economica"/>
                <a:sym typeface="Economica"/>
              </a:rPr>
              <a:t>Two </a:t>
            </a:r>
            <a:r>
              <a:rPr lang="en-US" sz="3400" b="1" dirty="0">
                <a:latin typeface="Economica"/>
                <a:ea typeface="Economica"/>
                <a:cs typeface="Economica"/>
                <a:sym typeface="Economica"/>
              </a:rPr>
              <a:t>Efforts from California Community College System’s Call to Action</a:t>
            </a:r>
          </a:p>
          <a:p>
            <a:pPr marL="0" lvl="0" indent="0" algn="l" rtl="0">
              <a:spcBef>
                <a:spcPts val="0"/>
              </a:spcBef>
              <a:spcAft>
                <a:spcPts val="0"/>
              </a:spcAft>
              <a:buNone/>
            </a:pPr>
            <a:endParaRPr lang="en-US" sz="4000" b="1" dirty="0">
              <a:latin typeface="Economica"/>
              <a:ea typeface="Economica"/>
              <a:cs typeface="Economica"/>
              <a:sym typeface="Economica"/>
            </a:endParaRPr>
          </a:p>
        </p:txBody>
      </p:sp>
    </p:spTree>
    <p:extLst>
      <p:ext uri="{BB962C8B-B14F-4D97-AF65-F5344CB8AC3E}">
        <p14:creationId xmlns:p14="http://schemas.microsoft.com/office/powerpoint/2010/main" val="40291042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4"/>
          <p:cNvSpPr txBox="1">
            <a:spLocks noGrp="1"/>
          </p:cNvSpPr>
          <p:nvPr>
            <p:ph type="title"/>
          </p:nvPr>
        </p:nvSpPr>
        <p:spPr>
          <a:xfrm>
            <a:off x="245712" y="4109451"/>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b="1" dirty="0"/>
              <a:t>What other research can we do to become more trauma-informed educators and a more trauma-informed county?</a:t>
            </a:r>
            <a:endParaRPr sz="3800" b="1" dirty="0"/>
          </a:p>
          <a:p>
            <a:pPr marL="0" lvl="0" indent="0" algn="l" rtl="0">
              <a:spcBef>
                <a:spcPts val="0"/>
              </a:spcBef>
              <a:spcAft>
                <a:spcPts val="0"/>
              </a:spcAft>
              <a:buNone/>
            </a:pPr>
            <a:endParaRPr sz="3800" b="1" dirty="0"/>
          </a:p>
          <a:p>
            <a:pPr marL="0" lvl="0" indent="0" algn="l" rtl="0">
              <a:spcBef>
                <a:spcPts val="0"/>
              </a:spcBef>
              <a:spcAft>
                <a:spcPts val="0"/>
              </a:spcAft>
              <a:buNone/>
            </a:pPr>
            <a:r>
              <a:rPr lang="en" sz="3800" b="1" dirty="0"/>
              <a:t>What </a:t>
            </a:r>
            <a:r>
              <a:rPr lang="en" sz="3800" b="1" dirty="0" smtClean="0"/>
              <a:t>other initiatives do we need and/or </a:t>
            </a:r>
            <a:r>
              <a:rPr lang="en" sz="3800" b="1" dirty="0"/>
              <a:t>partnerships can we join to provide our students with more </a:t>
            </a:r>
            <a:r>
              <a:rPr lang="en" sz="3800" b="1" dirty="0" smtClean="0"/>
              <a:t>trauma- and mental-health-related </a:t>
            </a:r>
            <a:r>
              <a:rPr lang="en" sz="3800" b="1" dirty="0"/>
              <a:t>resources?</a:t>
            </a:r>
            <a:endParaRPr sz="38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5"/>
          <p:cNvSpPr txBox="1">
            <a:spLocks noGrp="1"/>
          </p:cNvSpPr>
          <p:nvPr>
            <p:ph type="title"/>
          </p:nvPr>
        </p:nvSpPr>
        <p:spPr>
          <a:xfrm>
            <a:off x="311700" y="145063"/>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b="1" dirty="0"/>
              <a:t>References</a:t>
            </a:r>
            <a:endParaRPr dirty="0"/>
          </a:p>
        </p:txBody>
      </p:sp>
      <p:sp>
        <p:nvSpPr>
          <p:cNvPr id="315" name="Google Shape;315;p55"/>
          <p:cNvSpPr txBox="1"/>
          <p:nvPr/>
        </p:nvSpPr>
        <p:spPr>
          <a:xfrm>
            <a:off x="311700" y="1026813"/>
            <a:ext cx="8520600" cy="855900"/>
          </a:xfrm>
          <a:prstGeom prst="rect">
            <a:avLst/>
          </a:prstGeom>
          <a:noFill/>
          <a:ln>
            <a:noFill/>
          </a:ln>
        </p:spPr>
        <p:txBody>
          <a:bodyPr spcFirstLastPara="1" wrap="square" lIns="91425" tIns="91425" rIns="91425" bIns="91425" anchor="t" anchorCtr="0">
            <a:noAutofit/>
          </a:bodyPr>
          <a:lstStyle/>
          <a:p>
            <a:pPr marL="457200" indent="-457200">
              <a:lnSpc>
                <a:spcPct val="115000"/>
              </a:lnSpc>
            </a:pPr>
            <a:r>
              <a:rPr lang="en-US" dirty="0">
                <a:latin typeface="Economica" panose="020B0604020202020204" charset="0"/>
                <a:ea typeface="Economica"/>
                <a:cs typeface="Economica"/>
                <a:sym typeface="Economica"/>
              </a:rPr>
              <a:t>“ACEs and Toxic Stress: Frequently Asked Questions.” </a:t>
            </a:r>
            <a:r>
              <a:rPr lang="en-US" i="1" dirty="0">
                <a:latin typeface="Economica" panose="020B0604020202020204" charset="0"/>
                <a:ea typeface="Economica"/>
                <a:cs typeface="Economica"/>
                <a:sym typeface="Economica"/>
              </a:rPr>
              <a:t>Center for the Developing Child</a:t>
            </a:r>
            <a:r>
              <a:rPr lang="en-US" dirty="0">
                <a:latin typeface="Economica" panose="020B0604020202020204" charset="0"/>
                <a:ea typeface="Economica"/>
                <a:cs typeface="Economica"/>
                <a:sym typeface="Economica"/>
              </a:rPr>
              <a:t>, Harvard </a:t>
            </a:r>
            <a:r>
              <a:rPr lang="en-US" dirty="0" err="1">
                <a:latin typeface="Economica" panose="020B0604020202020204" charset="0"/>
                <a:ea typeface="Economica"/>
                <a:cs typeface="Economica"/>
                <a:sym typeface="Economica"/>
              </a:rPr>
              <a:t>Univeristy</a:t>
            </a:r>
            <a:r>
              <a:rPr lang="en-US" dirty="0">
                <a:latin typeface="Economica" panose="020B0604020202020204" charset="0"/>
                <a:ea typeface="Economica"/>
                <a:cs typeface="Economica"/>
                <a:sym typeface="Economica"/>
              </a:rPr>
              <a:t>, 2021, </a:t>
            </a:r>
            <a:r>
              <a:rPr lang="en-US" u="sng" dirty="0">
                <a:solidFill>
                  <a:schemeClr val="accent5"/>
                </a:solidFill>
                <a:latin typeface="Economica" panose="020B0604020202020204" charset="0"/>
                <a:ea typeface="Economica"/>
                <a:cs typeface="Economica"/>
                <a:sym typeface="Economica"/>
              </a:rPr>
              <a:t>developingchild.harvard.edu/resources/aces-and-toxic-stress-frequently-asked-questions/</a:t>
            </a:r>
            <a:r>
              <a:rPr lang="en-US" dirty="0">
                <a:latin typeface="Economica" panose="020B0604020202020204" charset="0"/>
                <a:ea typeface="Economica"/>
                <a:cs typeface="Economica"/>
                <a:sym typeface="Economica"/>
              </a:rPr>
              <a:t>. Accessed 12 Apr. 2021.</a:t>
            </a:r>
            <a:endParaRPr lang="en-US" b="1" dirty="0">
              <a:latin typeface="Economica" panose="020B0604020202020204" charset="0"/>
              <a:ea typeface="Economica"/>
              <a:cs typeface="Economica"/>
              <a:sym typeface="Economica"/>
            </a:endParaRPr>
          </a:p>
          <a:p>
            <a:pPr marL="457200" lvl="0" indent="-457200" algn="l" rtl="0">
              <a:lnSpc>
                <a:spcPct val="115000"/>
              </a:lnSpc>
              <a:spcBef>
                <a:spcPts val="0"/>
              </a:spcBef>
              <a:spcAft>
                <a:spcPts val="0"/>
              </a:spcAft>
              <a:buNone/>
            </a:pPr>
            <a:endParaRPr lang="en" dirty="0" smtClean="0">
              <a:solidFill>
                <a:schemeClr val="dk1"/>
              </a:solidFill>
              <a:latin typeface="Economica"/>
              <a:ea typeface="Economica"/>
              <a:cs typeface="Economica"/>
              <a:sym typeface="Economica"/>
            </a:endParaRPr>
          </a:p>
          <a:p>
            <a:pPr marL="457200" lvl="0" indent="-457200" algn="l" rtl="0">
              <a:lnSpc>
                <a:spcPct val="115000"/>
              </a:lnSpc>
              <a:spcBef>
                <a:spcPts val="0"/>
              </a:spcBef>
              <a:spcAft>
                <a:spcPts val="0"/>
              </a:spcAft>
              <a:buNone/>
            </a:pPr>
            <a:r>
              <a:rPr lang="en" dirty="0" smtClean="0">
                <a:solidFill>
                  <a:schemeClr val="dk1"/>
                </a:solidFill>
                <a:latin typeface="Economica"/>
                <a:ea typeface="Economica"/>
                <a:cs typeface="Economica"/>
                <a:sym typeface="Economica"/>
              </a:rPr>
              <a:t>“</a:t>
            </a:r>
            <a:r>
              <a:rPr lang="en" dirty="0">
                <a:solidFill>
                  <a:schemeClr val="dk1"/>
                </a:solidFill>
                <a:latin typeface="Economica"/>
                <a:ea typeface="Economica"/>
                <a:cs typeface="Economica"/>
                <a:sym typeface="Economica"/>
              </a:rPr>
              <a:t>Adverse Childhood Experiences (ACEs).” </a:t>
            </a:r>
            <a:r>
              <a:rPr lang="en" i="1" dirty="0">
                <a:solidFill>
                  <a:schemeClr val="dk1"/>
                </a:solidFill>
                <a:latin typeface="Economica"/>
                <a:ea typeface="Economica"/>
                <a:cs typeface="Economica"/>
                <a:sym typeface="Economica"/>
              </a:rPr>
              <a:t>Centers for Disease Control and Prevention</a:t>
            </a:r>
            <a:r>
              <a:rPr lang="en" dirty="0">
                <a:solidFill>
                  <a:schemeClr val="dk1"/>
                </a:solidFill>
                <a:latin typeface="Economica"/>
                <a:ea typeface="Economica"/>
                <a:cs typeface="Economica"/>
                <a:sym typeface="Economica"/>
              </a:rPr>
              <a:t>, 2020, </a:t>
            </a:r>
            <a:r>
              <a:rPr lang="en" u="sng" dirty="0">
                <a:solidFill>
                  <a:schemeClr val="accent5"/>
                </a:solidFill>
                <a:latin typeface="Economica"/>
                <a:ea typeface="Economica"/>
                <a:cs typeface="Economica"/>
                <a:sym typeface="Economica"/>
                <a:hlinkClick r:id="rId3"/>
              </a:rPr>
              <a:t>cdc.gov/violenceprevention/childabuseandneglect/acestudy/index.html</a:t>
            </a:r>
            <a:r>
              <a:rPr lang="en" dirty="0">
                <a:solidFill>
                  <a:schemeClr val="dk1"/>
                </a:solidFill>
                <a:latin typeface="Economica"/>
                <a:ea typeface="Economica"/>
                <a:cs typeface="Economica"/>
                <a:sym typeface="Economica"/>
              </a:rPr>
              <a:t>. Accessed 2 May 2020.</a:t>
            </a:r>
            <a:endParaRPr dirty="0">
              <a:solidFill>
                <a:schemeClr val="dk1"/>
              </a:solidFill>
              <a:latin typeface="Economica"/>
              <a:ea typeface="Economica"/>
              <a:cs typeface="Economica"/>
              <a:sym typeface="Economica"/>
            </a:endParaRPr>
          </a:p>
          <a:p>
            <a:pPr marL="457200" lvl="0" indent="-457200" algn="l" rtl="0">
              <a:lnSpc>
                <a:spcPct val="115000"/>
              </a:lnSpc>
              <a:spcBef>
                <a:spcPts val="1600"/>
              </a:spcBef>
              <a:spcAft>
                <a:spcPts val="0"/>
              </a:spcAft>
              <a:buNone/>
            </a:pPr>
            <a:r>
              <a:rPr lang="en" dirty="0">
                <a:solidFill>
                  <a:schemeClr val="dk1"/>
                </a:solidFill>
                <a:latin typeface="Economica"/>
                <a:ea typeface="Economica"/>
                <a:cs typeface="Economica"/>
                <a:sym typeface="Economica"/>
              </a:rPr>
              <a:t>Bailey, Thomas R., et al. </a:t>
            </a:r>
            <a:r>
              <a:rPr lang="en" i="1" dirty="0">
                <a:solidFill>
                  <a:schemeClr val="dk1"/>
                </a:solidFill>
                <a:latin typeface="Economica"/>
                <a:ea typeface="Economica"/>
                <a:cs typeface="Economica"/>
                <a:sym typeface="Economica"/>
              </a:rPr>
              <a:t>Redesigning America’s Community Colleges : A Clearer Path to Student Success</a:t>
            </a:r>
            <a:r>
              <a:rPr lang="en" dirty="0">
                <a:solidFill>
                  <a:schemeClr val="dk1"/>
                </a:solidFill>
                <a:latin typeface="Economica"/>
                <a:ea typeface="Economica"/>
                <a:cs typeface="Economica"/>
                <a:sym typeface="Economica"/>
              </a:rPr>
              <a:t>. Harvard University Press, 2015</a:t>
            </a:r>
            <a:r>
              <a:rPr lang="en" dirty="0" smtClean="0">
                <a:solidFill>
                  <a:schemeClr val="dk1"/>
                </a:solidFill>
                <a:latin typeface="Economica"/>
                <a:ea typeface="Economica"/>
                <a:cs typeface="Economica"/>
                <a:sym typeface="Economica"/>
              </a:rPr>
              <a:t>.</a:t>
            </a:r>
          </a:p>
          <a:p>
            <a:pPr marL="457200" indent="-457200">
              <a:lnSpc>
                <a:spcPct val="115000"/>
              </a:lnSpc>
              <a:spcBef>
                <a:spcPts val="1600"/>
              </a:spcBef>
            </a:pPr>
            <a:r>
              <a:rPr lang="en-US" dirty="0">
                <a:latin typeface="Economica"/>
                <a:ea typeface="Economica"/>
                <a:cs typeface="Economica"/>
                <a:sym typeface="Economica"/>
              </a:rPr>
              <a:t>“Behavioral Health Wellness.” </a:t>
            </a:r>
            <a:r>
              <a:rPr lang="en-US" i="1" dirty="0">
                <a:latin typeface="Economica"/>
                <a:ea typeface="Economica"/>
                <a:cs typeface="Economica"/>
                <a:sym typeface="Economica"/>
              </a:rPr>
              <a:t>Virginia Department of Behavioral Health &amp; Developmental Services</a:t>
            </a:r>
            <a:r>
              <a:rPr lang="en-US" dirty="0">
                <a:latin typeface="Economica"/>
                <a:ea typeface="Economica"/>
                <a:cs typeface="Economica"/>
                <a:sym typeface="Economica"/>
              </a:rPr>
              <a:t>, 2019, </a:t>
            </a:r>
            <a:r>
              <a:rPr lang="en-US" u="sng" dirty="0">
                <a:solidFill>
                  <a:schemeClr val="accent5"/>
                </a:solidFill>
                <a:latin typeface="Economica"/>
                <a:ea typeface="Economica"/>
                <a:cs typeface="Economica"/>
                <a:sym typeface="Economica"/>
              </a:rPr>
              <a:t>ec.aisn-demo.com/behavioral-health/behavioral-health-wellness</a:t>
            </a:r>
            <a:r>
              <a:rPr lang="en-US" dirty="0">
                <a:latin typeface="Economica"/>
                <a:ea typeface="Economica"/>
                <a:cs typeface="Economica"/>
                <a:sym typeface="Economica"/>
              </a:rPr>
              <a:t>. Accessed 13 Apr. 2021</a:t>
            </a:r>
            <a:r>
              <a:rPr lang="en-US" dirty="0" smtClean="0">
                <a:latin typeface="Economica"/>
                <a:ea typeface="Economica"/>
                <a:cs typeface="Economica"/>
                <a:sym typeface="Economica"/>
              </a:rPr>
              <a:t>.</a:t>
            </a:r>
            <a:endParaRPr dirty="0">
              <a:solidFill>
                <a:schemeClr val="dk1"/>
              </a:solidFill>
              <a:latin typeface="Economica"/>
              <a:ea typeface="Economica"/>
              <a:cs typeface="Economica"/>
              <a:sym typeface="Economica"/>
            </a:endParaRPr>
          </a:p>
          <a:p>
            <a:pPr marL="457200" lvl="0" indent="-457200" algn="l" rtl="0">
              <a:lnSpc>
                <a:spcPct val="115000"/>
              </a:lnSpc>
              <a:spcBef>
                <a:spcPts val="1600"/>
              </a:spcBef>
              <a:spcAft>
                <a:spcPts val="0"/>
              </a:spcAft>
              <a:buNone/>
            </a:pPr>
            <a:r>
              <a:rPr lang="en" i="1" dirty="0">
                <a:solidFill>
                  <a:schemeClr val="dk1"/>
                </a:solidFill>
                <a:latin typeface="Economica"/>
                <a:ea typeface="Economica"/>
                <a:cs typeface="Economica"/>
                <a:sym typeface="Economica"/>
              </a:rPr>
              <a:t>Butte Thrives</a:t>
            </a:r>
            <a:r>
              <a:rPr lang="en" dirty="0">
                <a:solidFill>
                  <a:schemeClr val="dk1"/>
                </a:solidFill>
                <a:latin typeface="Economica"/>
                <a:ea typeface="Economica"/>
                <a:cs typeface="Economica"/>
                <a:sym typeface="Economica"/>
              </a:rPr>
              <a:t>. ACEs Connection, 2020, </a:t>
            </a:r>
            <a:r>
              <a:rPr lang="en" u="sng" dirty="0">
                <a:solidFill>
                  <a:schemeClr val="accent5"/>
                </a:solidFill>
                <a:latin typeface="Economica"/>
                <a:ea typeface="Economica"/>
                <a:cs typeface="Economica"/>
                <a:sym typeface="Economica"/>
                <a:hlinkClick r:id="rId4"/>
              </a:rPr>
              <a:t>https://www.acesconnection.com/g/butte-county-ca-aces-connection</a:t>
            </a:r>
            <a:r>
              <a:rPr lang="en" dirty="0">
                <a:solidFill>
                  <a:schemeClr val="dk1"/>
                </a:solidFill>
                <a:latin typeface="Economica"/>
                <a:ea typeface="Economica"/>
                <a:cs typeface="Economica"/>
                <a:sym typeface="Economica"/>
              </a:rPr>
              <a:t>. Accessed 16 May 2020.</a:t>
            </a:r>
            <a:endParaRPr dirty="0">
              <a:solidFill>
                <a:schemeClr val="dk1"/>
              </a:solidFill>
              <a:latin typeface="Economica"/>
              <a:ea typeface="Economica"/>
              <a:cs typeface="Economica"/>
              <a:sym typeface="Economica"/>
            </a:endParaRPr>
          </a:p>
          <a:p>
            <a:pPr marL="457200" lvl="0" indent="-457200" algn="l" rtl="0">
              <a:lnSpc>
                <a:spcPct val="115000"/>
              </a:lnSpc>
              <a:spcBef>
                <a:spcPts val="1600"/>
              </a:spcBef>
              <a:spcAft>
                <a:spcPts val="0"/>
              </a:spcAft>
              <a:buNone/>
            </a:pPr>
            <a:r>
              <a:rPr lang="en" i="1" dirty="0">
                <a:solidFill>
                  <a:schemeClr val="dk1"/>
                </a:solidFill>
                <a:latin typeface="Economica"/>
                <a:ea typeface="Economica"/>
                <a:cs typeface="Economica"/>
                <a:sym typeface="Economica"/>
              </a:rPr>
              <a:t>CA Rural Ed Network</a:t>
            </a:r>
            <a:r>
              <a:rPr lang="en" dirty="0">
                <a:solidFill>
                  <a:schemeClr val="dk1"/>
                </a:solidFill>
                <a:latin typeface="Economica"/>
                <a:ea typeface="Economica"/>
                <a:cs typeface="Economica"/>
                <a:sym typeface="Economica"/>
              </a:rPr>
              <a:t>, Butte County Office of Education, 2020, </a:t>
            </a:r>
            <a:r>
              <a:rPr lang="en" u="sng" dirty="0">
                <a:solidFill>
                  <a:schemeClr val="accent5"/>
                </a:solidFill>
                <a:highlight>
                  <a:schemeClr val="lt1"/>
                </a:highlight>
                <a:latin typeface="Economica"/>
                <a:ea typeface="Economica"/>
                <a:cs typeface="Economica"/>
                <a:sym typeface="Economica"/>
                <a:hlinkClick r:id="rId5"/>
              </a:rPr>
              <a:t>caruraled.net</a:t>
            </a:r>
            <a:r>
              <a:rPr lang="en" dirty="0">
                <a:solidFill>
                  <a:schemeClr val="dk1"/>
                </a:solidFill>
                <a:latin typeface="Economica"/>
                <a:ea typeface="Economica"/>
                <a:cs typeface="Economica"/>
                <a:sym typeface="Economica"/>
              </a:rPr>
              <a:t>. Accessed 15 Jan. 2020</a:t>
            </a:r>
            <a:r>
              <a:rPr lang="en" dirty="0" smtClean="0">
                <a:solidFill>
                  <a:schemeClr val="dk1"/>
                </a:solidFill>
                <a:latin typeface="Economica"/>
                <a:ea typeface="Economica"/>
                <a:cs typeface="Economica"/>
                <a:sym typeface="Economica"/>
              </a:rPr>
              <a:t>.</a:t>
            </a:r>
            <a:endParaRPr dirty="0">
              <a:solidFill>
                <a:schemeClr val="dk1"/>
              </a:solidFill>
              <a:latin typeface="Economica"/>
              <a:ea typeface="Economica"/>
              <a:cs typeface="Economica"/>
              <a:sym typeface="Economica"/>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5"/>
          <p:cNvSpPr txBox="1">
            <a:spLocks noGrp="1"/>
          </p:cNvSpPr>
          <p:nvPr>
            <p:ph type="title"/>
          </p:nvPr>
        </p:nvSpPr>
        <p:spPr>
          <a:xfrm>
            <a:off x="311700" y="15767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b="1" dirty="0"/>
              <a:t>References</a:t>
            </a:r>
            <a:endParaRPr dirty="0"/>
          </a:p>
        </p:txBody>
      </p:sp>
      <p:sp>
        <p:nvSpPr>
          <p:cNvPr id="315" name="Google Shape;315;p55"/>
          <p:cNvSpPr txBox="1"/>
          <p:nvPr/>
        </p:nvSpPr>
        <p:spPr>
          <a:xfrm>
            <a:off x="311700" y="988975"/>
            <a:ext cx="8520600" cy="855900"/>
          </a:xfrm>
          <a:prstGeom prst="rect">
            <a:avLst/>
          </a:prstGeom>
          <a:noFill/>
          <a:ln>
            <a:noFill/>
          </a:ln>
        </p:spPr>
        <p:txBody>
          <a:bodyPr spcFirstLastPara="1" wrap="square" lIns="91425" tIns="91425" rIns="91425" bIns="91425" anchor="t" anchorCtr="0">
            <a:noAutofit/>
          </a:bodyPr>
          <a:lstStyle/>
          <a:p>
            <a:pPr marL="457200" indent="-457200">
              <a:lnSpc>
                <a:spcPct val="115000"/>
              </a:lnSpc>
              <a:spcBef>
                <a:spcPts val="1600"/>
              </a:spcBef>
            </a:pPr>
            <a:r>
              <a:rPr lang="en-US" dirty="0" smtClean="0">
                <a:latin typeface="Economica"/>
                <a:ea typeface="Economica"/>
                <a:cs typeface="Economica"/>
                <a:sym typeface="Economica"/>
              </a:rPr>
              <a:t>“CA Rural Resource Bank.” </a:t>
            </a:r>
            <a:r>
              <a:rPr lang="en-US" i="1" dirty="0" smtClean="0">
                <a:latin typeface="Economica"/>
                <a:ea typeface="Economica"/>
                <a:cs typeface="Economica"/>
                <a:sym typeface="Economica"/>
              </a:rPr>
              <a:t>Digital Chalkboard</a:t>
            </a:r>
            <a:r>
              <a:rPr lang="en-US" dirty="0" smtClean="0">
                <a:latin typeface="Economica"/>
                <a:ea typeface="Economica"/>
                <a:cs typeface="Economica"/>
                <a:sym typeface="Economica"/>
              </a:rPr>
              <a:t>, 2018, </a:t>
            </a:r>
            <a:r>
              <a:rPr lang="en-US" u="sng" dirty="0" smtClean="0">
                <a:solidFill>
                  <a:schemeClr val="accent5"/>
                </a:solidFill>
                <a:latin typeface="Economica"/>
                <a:ea typeface="Economica"/>
                <a:cs typeface="Economica"/>
                <a:sym typeface="Economica"/>
                <a:hlinkClick r:id="rId3"/>
              </a:rPr>
              <a:t>mydigitalchalkboard.org/portal/default/Group/Viewer/</a:t>
            </a:r>
            <a:r>
              <a:rPr lang="en-US" u="sng" dirty="0" err="1" smtClean="0">
                <a:solidFill>
                  <a:schemeClr val="accent5"/>
                </a:solidFill>
                <a:latin typeface="Economica"/>
                <a:ea typeface="Economica"/>
                <a:cs typeface="Economica"/>
                <a:sym typeface="Economica"/>
                <a:hlinkClick r:id="rId3"/>
              </a:rPr>
              <a:t>GroupView?action</a:t>
            </a:r>
            <a:r>
              <a:rPr lang="en-US" u="sng" dirty="0" smtClean="0">
                <a:solidFill>
                  <a:schemeClr val="accent5"/>
                </a:solidFill>
                <a:latin typeface="Economica"/>
                <a:ea typeface="Economica"/>
                <a:cs typeface="Economica"/>
                <a:sym typeface="Economica"/>
                <a:hlinkClick r:id="rId3"/>
              </a:rPr>
              <a:t>=2&amp;gid=6955</a:t>
            </a:r>
            <a:r>
              <a:rPr lang="en-US" dirty="0" smtClean="0">
                <a:latin typeface="Economica"/>
                <a:ea typeface="Economica"/>
                <a:cs typeface="Economica"/>
                <a:sym typeface="Economica"/>
              </a:rPr>
              <a:t>. Accessed 8 Apr. 2020.</a:t>
            </a:r>
            <a:endParaRPr lang="en-US" dirty="0" smtClean="0">
              <a:solidFill>
                <a:schemeClr val="dk1"/>
              </a:solidFill>
              <a:latin typeface="Economica"/>
              <a:ea typeface="Economica"/>
              <a:cs typeface="Economica"/>
              <a:sym typeface="Economica"/>
            </a:endParaRPr>
          </a:p>
          <a:p>
            <a:pPr marL="457200" lvl="0" indent="-457200">
              <a:lnSpc>
                <a:spcPct val="115000"/>
              </a:lnSpc>
              <a:spcBef>
                <a:spcPts val="1600"/>
              </a:spcBef>
            </a:pPr>
            <a:r>
              <a:rPr lang="en-US" dirty="0" smtClean="0">
                <a:solidFill>
                  <a:schemeClr val="dk1"/>
                </a:solidFill>
                <a:latin typeface="Economica"/>
                <a:ea typeface="Economica"/>
                <a:cs typeface="Economica"/>
                <a:sym typeface="Economica"/>
              </a:rPr>
              <a:t>Childhood </a:t>
            </a:r>
            <a:r>
              <a:rPr lang="en-US" dirty="0">
                <a:solidFill>
                  <a:schemeClr val="dk1"/>
                </a:solidFill>
                <a:latin typeface="Economica"/>
                <a:ea typeface="Economica"/>
                <a:cs typeface="Economica"/>
                <a:sym typeface="Economica"/>
              </a:rPr>
              <a:t>Trauma Action Team. “Building Resilience in Mendocino County.” </a:t>
            </a:r>
            <a:r>
              <a:rPr lang="en-US" i="1" dirty="0">
                <a:solidFill>
                  <a:schemeClr val="dk1"/>
                </a:solidFill>
                <a:latin typeface="Economica"/>
                <a:ea typeface="Economica"/>
                <a:cs typeface="Economica"/>
                <a:sym typeface="Economica"/>
              </a:rPr>
              <a:t>Healthy Mendocino</a:t>
            </a:r>
            <a:r>
              <a:rPr lang="en-US" dirty="0">
                <a:solidFill>
                  <a:schemeClr val="dk1"/>
                </a:solidFill>
                <a:latin typeface="Economica"/>
                <a:ea typeface="Economica"/>
                <a:cs typeface="Economica"/>
                <a:sym typeface="Economica"/>
              </a:rPr>
              <a:t>, 2020, </a:t>
            </a:r>
            <a:r>
              <a:rPr lang="en-US" u="sng" dirty="0">
                <a:solidFill>
                  <a:schemeClr val="accent5"/>
                </a:solidFill>
                <a:latin typeface="Economica"/>
                <a:ea typeface="Economica"/>
                <a:cs typeface="Economica"/>
                <a:sym typeface="Economica"/>
                <a:hlinkClick r:id="rId4"/>
              </a:rPr>
              <a:t>drive.google.com/file/d/11hzz9x2pdQvEKrl531jm81ZsQexuAyT5/view</a:t>
            </a:r>
            <a:r>
              <a:rPr lang="en-US" dirty="0">
                <a:solidFill>
                  <a:schemeClr val="dk1"/>
                </a:solidFill>
                <a:latin typeface="Economica"/>
                <a:ea typeface="Economica"/>
                <a:cs typeface="Economica"/>
                <a:sym typeface="Economica"/>
              </a:rPr>
              <a:t>. Accessed 16 May 2020.</a:t>
            </a:r>
          </a:p>
          <a:p>
            <a:pPr marL="457200" lvl="0" indent="-457200">
              <a:lnSpc>
                <a:spcPct val="115000"/>
              </a:lnSpc>
              <a:spcBef>
                <a:spcPts val="1600"/>
              </a:spcBef>
              <a:spcAft>
                <a:spcPts val="1600"/>
              </a:spcAft>
            </a:pPr>
            <a:r>
              <a:rPr lang="en-US" dirty="0">
                <a:solidFill>
                  <a:schemeClr val="dk1"/>
                </a:solidFill>
                <a:latin typeface="Economica"/>
                <a:ea typeface="Economica"/>
                <a:cs typeface="Economica"/>
                <a:sym typeface="Economica"/>
              </a:rPr>
              <a:t>Childhood Trauma Action Team. “Childhood Trauma  in Mendocino County.” </a:t>
            </a:r>
            <a:r>
              <a:rPr lang="en-US" i="1" dirty="0">
                <a:solidFill>
                  <a:schemeClr val="dk1"/>
                </a:solidFill>
                <a:latin typeface="Economica"/>
                <a:ea typeface="Economica"/>
                <a:cs typeface="Economica"/>
                <a:sym typeface="Economica"/>
              </a:rPr>
              <a:t>Healthy Mendocino</a:t>
            </a:r>
            <a:r>
              <a:rPr lang="en-US" dirty="0">
                <a:solidFill>
                  <a:schemeClr val="dk1"/>
                </a:solidFill>
                <a:latin typeface="Economica"/>
                <a:ea typeface="Economica"/>
                <a:cs typeface="Economica"/>
                <a:sym typeface="Economica"/>
              </a:rPr>
              <a:t>, 2020, </a:t>
            </a:r>
            <a:r>
              <a:rPr lang="en-US" u="sng" dirty="0">
                <a:solidFill>
                  <a:schemeClr val="accent5"/>
                </a:solidFill>
                <a:latin typeface="Economica"/>
                <a:ea typeface="Economica"/>
                <a:cs typeface="Economica"/>
                <a:sym typeface="Economica"/>
                <a:hlinkClick r:id="rId5"/>
              </a:rPr>
              <a:t>healthymendocino.org/</a:t>
            </a:r>
            <a:r>
              <a:rPr lang="en-US" u="sng" dirty="0" err="1">
                <a:solidFill>
                  <a:schemeClr val="accent5"/>
                </a:solidFill>
                <a:latin typeface="Economica"/>
                <a:ea typeface="Economica"/>
                <a:cs typeface="Economica"/>
                <a:sym typeface="Economica"/>
                <a:hlinkClick r:id="rId5"/>
              </a:rPr>
              <a:t>index.php?module</a:t>
            </a:r>
            <a:r>
              <a:rPr lang="en-US" u="sng" dirty="0">
                <a:solidFill>
                  <a:schemeClr val="accent5"/>
                </a:solidFill>
                <a:latin typeface="Economica"/>
                <a:ea typeface="Economica"/>
                <a:cs typeface="Economica"/>
                <a:sym typeface="Economica"/>
                <a:hlinkClick r:id="rId5"/>
              </a:rPr>
              <a:t>=</a:t>
            </a:r>
            <a:r>
              <a:rPr lang="en-US" u="sng" dirty="0" err="1">
                <a:solidFill>
                  <a:schemeClr val="accent5"/>
                </a:solidFill>
                <a:latin typeface="Economica"/>
                <a:ea typeface="Economica"/>
                <a:cs typeface="Economica"/>
                <a:sym typeface="Economica"/>
                <a:hlinkClick r:id="rId5"/>
              </a:rPr>
              <a:t>Tiles&amp;controller</a:t>
            </a:r>
            <a:r>
              <a:rPr lang="en-US" u="sng" dirty="0">
                <a:solidFill>
                  <a:schemeClr val="accent5"/>
                </a:solidFill>
                <a:latin typeface="Economica"/>
                <a:ea typeface="Economica"/>
                <a:cs typeface="Economica"/>
                <a:sym typeface="Economica"/>
                <a:hlinkClick r:id="rId5"/>
              </a:rPr>
              <a:t>=</a:t>
            </a:r>
            <a:r>
              <a:rPr lang="en-US" u="sng" dirty="0" err="1">
                <a:solidFill>
                  <a:schemeClr val="accent5"/>
                </a:solidFill>
                <a:latin typeface="Economica"/>
                <a:ea typeface="Economica"/>
                <a:cs typeface="Economica"/>
                <a:sym typeface="Economica"/>
                <a:hlinkClick r:id="rId5"/>
              </a:rPr>
              <a:t>index&amp;action</a:t>
            </a:r>
            <a:r>
              <a:rPr lang="en-US" u="sng" dirty="0">
                <a:solidFill>
                  <a:schemeClr val="accent5"/>
                </a:solidFill>
                <a:latin typeface="Economica"/>
                <a:ea typeface="Economica"/>
                <a:cs typeface="Economica"/>
                <a:sym typeface="Economica"/>
                <a:hlinkClick r:id="rId5"/>
              </a:rPr>
              <a:t>=</a:t>
            </a:r>
            <a:r>
              <a:rPr lang="en-US" u="sng" dirty="0" err="1">
                <a:solidFill>
                  <a:schemeClr val="accent5"/>
                </a:solidFill>
                <a:latin typeface="Economica"/>
                <a:ea typeface="Economica"/>
                <a:cs typeface="Economica"/>
                <a:sym typeface="Economica"/>
                <a:hlinkClick r:id="rId5"/>
              </a:rPr>
              <a:t>display&amp;id</a:t>
            </a:r>
            <a:r>
              <a:rPr lang="en-US" u="sng" dirty="0">
                <a:solidFill>
                  <a:schemeClr val="accent5"/>
                </a:solidFill>
                <a:latin typeface="Economica"/>
                <a:ea typeface="Economica"/>
                <a:cs typeface="Economica"/>
                <a:sym typeface="Economica"/>
                <a:hlinkClick r:id="rId5"/>
              </a:rPr>
              <a:t>=110284768957532539</a:t>
            </a:r>
            <a:r>
              <a:rPr lang="en-US" dirty="0">
                <a:solidFill>
                  <a:schemeClr val="dk1"/>
                </a:solidFill>
                <a:latin typeface="Economica"/>
                <a:ea typeface="Economica"/>
                <a:cs typeface="Economica"/>
                <a:sym typeface="Economica"/>
              </a:rPr>
              <a:t>. Accessed 16 May 2020.</a:t>
            </a:r>
          </a:p>
          <a:p>
            <a:pPr marL="457200" lvl="0" indent="-457200">
              <a:lnSpc>
                <a:spcPct val="115000"/>
              </a:lnSpc>
              <a:spcBef>
                <a:spcPts val="1600"/>
              </a:spcBef>
              <a:spcAft>
                <a:spcPts val="1600"/>
              </a:spcAft>
            </a:pPr>
            <a:r>
              <a:rPr lang="en-US" dirty="0" smtClean="0">
                <a:solidFill>
                  <a:schemeClr val="dk1"/>
                </a:solidFill>
                <a:latin typeface="Economica"/>
                <a:ea typeface="Economica"/>
                <a:cs typeface="Economica"/>
                <a:sym typeface="Economica"/>
              </a:rPr>
              <a:t>"</a:t>
            </a:r>
            <a:r>
              <a:rPr lang="en-US" dirty="0" smtClean="0">
                <a:latin typeface="Economica" panose="020B0604020202020204" charset="0"/>
                <a:ea typeface="Economica"/>
                <a:cs typeface="Economica"/>
                <a:sym typeface="Economica"/>
              </a:rPr>
              <a:t>Coronavirus </a:t>
            </a:r>
            <a:r>
              <a:rPr lang="en-US" dirty="0">
                <a:latin typeface="Economica" panose="020B0604020202020204" charset="0"/>
                <a:ea typeface="Economica"/>
                <a:cs typeface="Economica"/>
                <a:sym typeface="Economica"/>
              </a:rPr>
              <a:t>Resource Center.” </a:t>
            </a:r>
            <a:r>
              <a:rPr lang="en-US" i="1" dirty="0">
                <a:latin typeface="Economica" panose="020B0604020202020204" charset="0"/>
                <a:ea typeface="Economica"/>
                <a:cs typeface="Economica"/>
                <a:sym typeface="Economica"/>
              </a:rPr>
              <a:t>John Hopkins University School of Medicine</a:t>
            </a:r>
            <a:r>
              <a:rPr lang="en-US" dirty="0">
                <a:latin typeface="Economica" panose="020B0604020202020204" charset="0"/>
                <a:ea typeface="Economica"/>
                <a:cs typeface="Economica"/>
                <a:sym typeface="Economica"/>
              </a:rPr>
              <a:t>, 13 Apr. 2021, </a:t>
            </a:r>
            <a:r>
              <a:rPr lang="en-US" u="sng" dirty="0">
                <a:solidFill>
                  <a:schemeClr val="accent5"/>
                </a:solidFill>
                <a:latin typeface="Economica" panose="020B0604020202020204" charset="0"/>
                <a:ea typeface="Economica"/>
                <a:cs typeface="Economica"/>
                <a:sym typeface="Economica"/>
              </a:rPr>
              <a:t>coronavirus.jhu.edu/</a:t>
            </a:r>
            <a:r>
              <a:rPr lang="en-US" dirty="0">
                <a:latin typeface="Economica" panose="020B0604020202020204" charset="0"/>
                <a:ea typeface="Economica"/>
                <a:cs typeface="Economica"/>
                <a:sym typeface="Economica"/>
              </a:rPr>
              <a:t>. Accessed 13 Apr. </a:t>
            </a:r>
            <a:r>
              <a:rPr lang="en-US" dirty="0" smtClean="0">
                <a:latin typeface="Economica" panose="020B0604020202020204" charset="0"/>
                <a:ea typeface="Economica"/>
                <a:cs typeface="Economica"/>
                <a:sym typeface="Economica"/>
              </a:rPr>
              <a:t>2021.</a:t>
            </a:r>
            <a:endParaRPr lang="en-US" dirty="0" smtClean="0">
              <a:ea typeface="Economica"/>
            </a:endParaRPr>
          </a:p>
          <a:p>
            <a:pPr marL="457200" lvl="0" indent="-457200">
              <a:lnSpc>
                <a:spcPct val="115000"/>
              </a:lnSpc>
              <a:spcBef>
                <a:spcPts val="1600"/>
              </a:spcBef>
              <a:spcAft>
                <a:spcPts val="1600"/>
              </a:spcAft>
            </a:pPr>
            <a:r>
              <a:rPr lang="en-US" dirty="0" smtClean="0">
                <a:latin typeface="Economica" panose="020B0604020202020204" charset="0"/>
              </a:rPr>
              <a:t>Czeisler, Mark, et al. </a:t>
            </a:r>
            <a:r>
              <a:rPr lang="en-US" dirty="0" smtClean="0">
                <a:latin typeface="Economica" panose="020B0604020202020204" charset="0"/>
                <a:ea typeface="Economica"/>
                <a:cs typeface="Economica"/>
                <a:sym typeface="Economica"/>
              </a:rPr>
              <a:t>“Mental Health, Substance Use, and Suicidal Ideation During the COVID-19 Pandemic</a:t>
            </a:r>
            <a:r>
              <a:rPr lang="en-US" dirty="0" smtClean="0">
                <a:latin typeface="Economica" panose="020B0604020202020204" charset="0"/>
              </a:rPr>
              <a:t>—United States, June 24-30, 2020.” </a:t>
            </a:r>
            <a:r>
              <a:rPr lang="en-US" i="1" dirty="0" smtClean="0">
                <a:latin typeface="Economica" panose="020B0604020202020204" charset="0"/>
              </a:rPr>
              <a:t>Centers for Disease Control and Prevention</a:t>
            </a:r>
            <a:r>
              <a:rPr lang="en-US" dirty="0" smtClean="0">
                <a:latin typeface="Economica" panose="020B0604020202020204" charset="0"/>
              </a:rPr>
              <a:t>,</a:t>
            </a:r>
            <a:r>
              <a:rPr lang="en-US" dirty="0" smtClean="0">
                <a:latin typeface="Economica" panose="020B0604020202020204" charset="0"/>
                <a:ea typeface="Economica"/>
                <a:cs typeface="Economica"/>
                <a:sym typeface="Economica"/>
              </a:rPr>
              <a:t> 14 Aug. 2020, </a:t>
            </a:r>
            <a:r>
              <a:rPr lang="en-US" u="sng" dirty="0" smtClean="0">
                <a:solidFill>
                  <a:schemeClr val="accent5"/>
                </a:solidFill>
                <a:latin typeface="Economica" panose="020B0604020202020204" charset="0"/>
                <a:ea typeface="Economica"/>
                <a:cs typeface="Economica"/>
                <a:sym typeface="Economica"/>
              </a:rPr>
              <a:t>www.cdc.gov/mmwr/volumes/69/wr/mm6932a1.htm</a:t>
            </a:r>
            <a:r>
              <a:rPr lang="en-US" dirty="0" smtClean="0">
                <a:latin typeface="Economica" panose="020B0604020202020204" charset="0"/>
                <a:ea typeface="Economica"/>
                <a:cs typeface="Economica"/>
                <a:sym typeface="Economica"/>
              </a:rPr>
              <a:t>. Accessed 13 Apr. 2021.</a:t>
            </a:r>
          </a:p>
          <a:p>
            <a:pPr marL="457200" lvl="0" indent="-457200">
              <a:lnSpc>
                <a:spcPct val="115000"/>
              </a:lnSpc>
              <a:spcBef>
                <a:spcPts val="1600"/>
              </a:spcBef>
              <a:spcAft>
                <a:spcPts val="1600"/>
              </a:spcAft>
            </a:pPr>
            <a:endParaRPr lang="en-US" dirty="0">
              <a:solidFill>
                <a:schemeClr val="dk1"/>
              </a:solidFill>
              <a:latin typeface="Economica"/>
              <a:ea typeface="Economica"/>
              <a:cs typeface="Economica"/>
              <a:sym typeface="Economica"/>
            </a:endParaRPr>
          </a:p>
        </p:txBody>
      </p:sp>
    </p:spTree>
    <p:extLst>
      <p:ext uri="{BB962C8B-B14F-4D97-AF65-F5344CB8AC3E}">
        <p14:creationId xmlns:p14="http://schemas.microsoft.com/office/powerpoint/2010/main" val="24506154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6"/>
          <p:cNvSpPr txBox="1">
            <a:spLocks noGrp="1"/>
          </p:cNvSpPr>
          <p:nvPr>
            <p:ph type="title"/>
          </p:nvPr>
        </p:nvSpPr>
        <p:spPr>
          <a:xfrm>
            <a:off x="345962" y="131594"/>
            <a:ext cx="23244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References</a:t>
            </a:r>
            <a:endParaRPr b="1" dirty="0"/>
          </a:p>
        </p:txBody>
      </p:sp>
      <p:sp>
        <p:nvSpPr>
          <p:cNvPr id="321" name="Google Shape;321;p56"/>
          <p:cNvSpPr txBox="1"/>
          <p:nvPr/>
        </p:nvSpPr>
        <p:spPr>
          <a:xfrm>
            <a:off x="282900" y="962894"/>
            <a:ext cx="8578200" cy="3462000"/>
          </a:xfrm>
          <a:prstGeom prst="rect">
            <a:avLst/>
          </a:prstGeom>
          <a:noFill/>
          <a:ln>
            <a:noFill/>
          </a:ln>
        </p:spPr>
        <p:txBody>
          <a:bodyPr spcFirstLastPara="1" wrap="square" lIns="91425" tIns="91425" rIns="91425" bIns="91425" anchor="t" anchorCtr="0">
            <a:noAutofit/>
          </a:bodyPr>
          <a:lstStyle/>
          <a:p>
            <a:pPr marL="457200" indent="-457200">
              <a:lnSpc>
                <a:spcPct val="115000"/>
              </a:lnSpc>
              <a:spcBef>
                <a:spcPts val="1200"/>
              </a:spcBef>
              <a:buClr>
                <a:schemeClr val="dk1"/>
              </a:buClr>
              <a:buSzPts val="1100"/>
            </a:pPr>
            <a:r>
              <a:rPr lang="en-US" dirty="0">
                <a:latin typeface="Economica" panose="020B0604020202020204" charset="0"/>
                <a:ea typeface="Economica"/>
                <a:cs typeface="Economica"/>
                <a:sym typeface="Economica"/>
              </a:rPr>
              <a:t>de Castro, John. “</a:t>
            </a:r>
            <a:r>
              <a:rPr lang="en-US" dirty="0">
                <a:latin typeface="Economica" panose="020B0604020202020204" charset="0"/>
              </a:rPr>
              <a:t>Reduce Anxiety and Depression in College Student with an Online Mindfulness Virtual Community</a:t>
            </a:r>
            <a:r>
              <a:rPr lang="en-US" dirty="0">
                <a:latin typeface="Economica" panose="020B0604020202020204" charset="0"/>
                <a:ea typeface="Economica"/>
                <a:cs typeface="Economica"/>
                <a:sym typeface="Economica"/>
              </a:rPr>
              <a:t>.” </a:t>
            </a:r>
            <a:r>
              <a:rPr lang="en-US" i="1" dirty="0">
                <a:latin typeface="Economica" panose="020B0604020202020204" charset="0"/>
                <a:ea typeface="Economica"/>
                <a:cs typeface="Economica"/>
                <a:sym typeface="Economica"/>
              </a:rPr>
              <a:t>Contemplative Studies</a:t>
            </a:r>
            <a:r>
              <a:rPr lang="en-US" dirty="0">
                <a:latin typeface="Economica" panose="020B0604020202020204" charset="0"/>
                <a:ea typeface="Economica"/>
                <a:cs typeface="Economica"/>
                <a:sym typeface="Economica"/>
              </a:rPr>
              <a:t>, 31 Oct. 2020, </a:t>
            </a:r>
            <a:r>
              <a:rPr lang="en-US" u="sng" dirty="0">
                <a:solidFill>
                  <a:schemeClr val="accent5"/>
                </a:solidFill>
                <a:latin typeface="Economica" panose="020B0604020202020204" charset="0"/>
                <a:ea typeface="Economica"/>
                <a:cs typeface="Economica"/>
                <a:sym typeface="Economica"/>
              </a:rPr>
              <a:t>contemplative-studies.org/</a:t>
            </a:r>
            <a:r>
              <a:rPr lang="en-US" u="sng" dirty="0" err="1">
                <a:solidFill>
                  <a:schemeClr val="accent5"/>
                </a:solidFill>
                <a:latin typeface="Economica" panose="020B0604020202020204" charset="0"/>
                <a:ea typeface="Economica"/>
                <a:cs typeface="Economica"/>
                <a:sym typeface="Economica"/>
              </a:rPr>
              <a:t>wp</a:t>
            </a:r>
            <a:r>
              <a:rPr lang="en-US" u="sng" dirty="0">
                <a:solidFill>
                  <a:schemeClr val="accent5"/>
                </a:solidFill>
                <a:latin typeface="Economica" panose="020B0604020202020204" charset="0"/>
                <a:ea typeface="Economica"/>
                <a:cs typeface="Economica"/>
                <a:sym typeface="Economica"/>
              </a:rPr>
              <a:t>/</a:t>
            </a:r>
            <a:r>
              <a:rPr lang="en-US" u="sng" dirty="0" err="1">
                <a:solidFill>
                  <a:schemeClr val="accent5"/>
                </a:solidFill>
                <a:latin typeface="Economica" panose="020B0604020202020204" charset="0"/>
                <a:ea typeface="Economica"/>
                <a:cs typeface="Economica"/>
                <a:sym typeface="Economica"/>
              </a:rPr>
              <a:t>index.php</a:t>
            </a:r>
            <a:r>
              <a:rPr lang="en-US" u="sng" dirty="0">
                <a:solidFill>
                  <a:schemeClr val="accent5"/>
                </a:solidFill>
                <a:latin typeface="Economica" panose="020B0604020202020204" charset="0"/>
                <a:ea typeface="Economica"/>
                <a:cs typeface="Economica"/>
                <a:sym typeface="Economica"/>
              </a:rPr>
              <a:t>/2020/10/31/reduce-anxiety-and-depression-in-college-student-with-an-online-mindfulness-virtual-community/</a:t>
            </a:r>
            <a:r>
              <a:rPr lang="en-US" dirty="0">
                <a:latin typeface="Economica" panose="020B0604020202020204" charset="0"/>
                <a:ea typeface="Economica"/>
                <a:cs typeface="Economica"/>
                <a:sym typeface="Economica"/>
              </a:rPr>
              <a:t>. Accessed 10 Apr. 2021.</a:t>
            </a:r>
            <a:endParaRPr lang="en-US" dirty="0">
              <a:highlight>
                <a:srgbClr val="FFFFFF"/>
              </a:highlight>
              <a:latin typeface="Economica" panose="020B0604020202020204" charset="0"/>
              <a:ea typeface="Economica"/>
              <a:cs typeface="Economica"/>
              <a:sym typeface="Economica"/>
            </a:endParaRPr>
          </a:p>
          <a:p>
            <a:pPr marL="457200" indent="-457200">
              <a:lnSpc>
                <a:spcPct val="115000"/>
              </a:lnSpc>
              <a:spcBef>
                <a:spcPts val="1200"/>
              </a:spcBef>
              <a:buClr>
                <a:schemeClr val="dk1"/>
              </a:buClr>
              <a:buSzPts val="1100"/>
            </a:pPr>
            <a:r>
              <a:rPr lang="en-US" dirty="0" smtClean="0">
                <a:solidFill>
                  <a:schemeClr val="dk1"/>
                </a:solidFill>
                <a:highlight>
                  <a:schemeClr val="lt1"/>
                </a:highlight>
                <a:latin typeface="Economica"/>
                <a:ea typeface="Economica"/>
                <a:cs typeface="Economica"/>
                <a:sym typeface="Economica"/>
              </a:rPr>
              <a:t>Ellis</a:t>
            </a:r>
            <a:r>
              <a:rPr lang="en-US" dirty="0">
                <a:solidFill>
                  <a:schemeClr val="dk1"/>
                </a:solidFill>
                <a:highlight>
                  <a:schemeClr val="lt1"/>
                </a:highlight>
                <a:latin typeface="Economica"/>
                <a:ea typeface="Economica"/>
                <a:cs typeface="Economica"/>
                <a:sym typeface="Economica"/>
              </a:rPr>
              <a:t>, Wendy R., and William H. Dietz. “A New Framework for Addressing Adverse Childhood and Community Experiences: The Building Community Resilience Model.” </a:t>
            </a:r>
            <a:r>
              <a:rPr lang="en-US" i="1" dirty="0">
                <a:solidFill>
                  <a:schemeClr val="dk1"/>
                </a:solidFill>
                <a:highlight>
                  <a:schemeClr val="lt1"/>
                </a:highlight>
                <a:latin typeface="Economica"/>
                <a:ea typeface="Economica"/>
                <a:cs typeface="Economica"/>
                <a:sym typeface="Economica"/>
              </a:rPr>
              <a:t>Academic Pediatrics, </a:t>
            </a:r>
            <a:r>
              <a:rPr lang="en-US" dirty="0">
                <a:solidFill>
                  <a:schemeClr val="dk1"/>
                </a:solidFill>
                <a:highlight>
                  <a:schemeClr val="lt1"/>
                </a:highlight>
                <a:latin typeface="Economica"/>
                <a:ea typeface="Economica"/>
                <a:cs typeface="Economica"/>
                <a:sym typeface="Economica"/>
              </a:rPr>
              <a:t>vol. 17, no. 7S, 1 Sept. 2017, pp. S86-S93.</a:t>
            </a:r>
            <a:r>
              <a:rPr lang="en-US" dirty="0">
                <a:solidFill>
                  <a:schemeClr val="dk1"/>
                </a:solidFill>
                <a:latin typeface="Economica"/>
                <a:ea typeface="Economica"/>
                <a:cs typeface="Economica"/>
                <a:sym typeface="Economica"/>
              </a:rPr>
              <a:t> </a:t>
            </a:r>
            <a:r>
              <a:rPr lang="en-US" u="sng" dirty="0">
                <a:solidFill>
                  <a:schemeClr val="accent5"/>
                </a:solidFill>
                <a:latin typeface="Economica"/>
                <a:ea typeface="Economica"/>
                <a:cs typeface="Economica"/>
                <a:sym typeface="Economica"/>
                <a:hlinkClick r:id="rId3"/>
              </a:rPr>
              <a:t>academicpedsjnl.net/article/S1876-2859(16)30552-6/</a:t>
            </a:r>
            <a:r>
              <a:rPr lang="en-US" u="sng" dirty="0" err="1">
                <a:solidFill>
                  <a:schemeClr val="accent5"/>
                </a:solidFill>
                <a:latin typeface="Economica"/>
                <a:ea typeface="Economica"/>
                <a:cs typeface="Economica"/>
                <a:sym typeface="Economica"/>
                <a:hlinkClick r:id="rId3"/>
              </a:rPr>
              <a:t>fulltext</a:t>
            </a:r>
            <a:r>
              <a:rPr lang="en-US" dirty="0">
                <a:solidFill>
                  <a:schemeClr val="dk1"/>
                </a:solidFill>
                <a:latin typeface="Economica"/>
                <a:ea typeface="Economica"/>
                <a:cs typeface="Economica"/>
                <a:sym typeface="Economica"/>
              </a:rPr>
              <a:t>. Accessed 16 May 2020.</a:t>
            </a:r>
          </a:p>
          <a:p>
            <a:pPr marL="457200" lvl="0" indent="-457200" algn="l" rtl="0">
              <a:lnSpc>
                <a:spcPct val="115000"/>
              </a:lnSpc>
              <a:spcBef>
                <a:spcPts val="1200"/>
              </a:spcBef>
              <a:spcAft>
                <a:spcPts val="0"/>
              </a:spcAft>
              <a:buClr>
                <a:schemeClr val="dk1"/>
              </a:buClr>
              <a:buSzPts val="1100"/>
              <a:buFont typeface="Arial"/>
              <a:buNone/>
            </a:pPr>
            <a:r>
              <a:rPr lang="en" dirty="0" smtClean="0">
                <a:solidFill>
                  <a:schemeClr val="dk1"/>
                </a:solidFill>
                <a:latin typeface="Economica"/>
                <a:ea typeface="Economica"/>
                <a:cs typeface="Economica"/>
                <a:sym typeface="Economica"/>
              </a:rPr>
              <a:t>Elmhurst</a:t>
            </a:r>
            <a:r>
              <a:rPr lang="en" dirty="0">
                <a:solidFill>
                  <a:schemeClr val="dk1"/>
                </a:solidFill>
                <a:latin typeface="Economica"/>
                <a:ea typeface="Economica"/>
                <a:cs typeface="Economica"/>
                <a:sym typeface="Economica"/>
              </a:rPr>
              <a:t>, Katie R., et al. “Post-Katrina undergraduate trauma education: </a:t>
            </a:r>
            <a:r>
              <a:rPr lang="en" dirty="0" smtClean="0">
                <a:solidFill>
                  <a:schemeClr val="dk1"/>
                </a:solidFill>
                <a:latin typeface="Economica"/>
                <a:ea typeface="Economica"/>
                <a:cs typeface="Economica"/>
                <a:sym typeface="Economica"/>
              </a:rPr>
              <a:t>theory</a:t>
            </a:r>
            <a:r>
              <a:rPr lang="en" dirty="0">
                <a:solidFill>
                  <a:schemeClr val="dk1"/>
                </a:solidFill>
                <a:latin typeface="Economica"/>
                <a:ea typeface="Economica"/>
                <a:cs typeface="Economica"/>
                <a:sym typeface="Economica"/>
              </a:rPr>
              <a:t>, conceptualization, </a:t>
            </a:r>
            <a:r>
              <a:rPr lang="en" dirty="0" smtClean="0">
                <a:solidFill>
                  <a:schemeClr val="dk1"/>
                </a:solidFill>
                <a:latin typeface="Economica"/>
                <a:ea typeface="Economica"/>
                <a:cs typeface="Economica"/>
                <a:sym typeface="Economica"/>
              </a:rPr>
              <a:t>innovation</a:t>
            </a:r>
            <a:r>
              <a:rPr lang="en" dirty="0">
                <a:solidFill>
                  <a:schemeClr val="dk1"/>
                </a:solidFill>
                <a:latin typeface="Economica"/>
                <a:ea typeface="Economica"/>
                <a:cs typeface="Economica"/>
                <a:sym typeface="Economica"/>
              </a:rPr>
              <a:t>, </a:t>
            </a:r>
            <a:r>
              <a:rPr lang="en" dirty="0" smtClean="0">
                <a:solidFill>
                  <a:schemeClr val="dk1"/>
                </a:solidFill>
                <a:latin typeface="Economica"/>
                <a:ea typeface="Economica"/>
                <a:cs typeface="Economica"/>
                <a:sym typeface="Economica"/>
              </a:rPr>
              <a:t>implementation</a:t>
            </a:r>
            <a:r>
              <a:rPr lang="en" dirty="0">
                <a:solidFill>
                  <a:schemeClr val="dk1"/>
                </a:solidFill>
                <a:latin typeface="Economica"/>
                <a:ea typeface="Economica"/>
                <a:cs typeface="Economica"/>
                <a:sym typeface="Economica"/>
              </a:rPr>
              <a:t>, and proof of concept.” </a:t>
            </a:r>
            <a:r>
              <a:rPr lang="en" i="1" dirty="0" smtClean="0">
                <a:solidFill>
                  <a:schemeClr val="dk1"/>
                </a:solidFill>
                <a:latin typeface="Economica"/>
                <a:ea typeface="Economica"/>
                <a:cs typeface="Economica"/>
                <a:sym typeface="Economica"/>
              </a:rPr>
              <a:t>Traumatology</a:t>
            </a:r>
            <a:r>
              <a:rPr lang="en" dirty="0" smtClean="0">
                <a:solidFill>
                  <a:schemeClr val="dk1"/>
                </a:solidFill>
                <a:latin typeface="Economica"/>
                <a:ea typeface="Economica"/>
                <a:cs typeface="Economica"/>
                <a:sym typeface="Economica"/>
              </a:rPr>
              <a:t>, </a:t>
            </a:r>
            <a:r>
              <a:rPr lang="en" dirty="0">
                <a:solidFill>
                  <a:schemeClr val="dk1"/>
                </a:solidFill>
                <a:latin typeface="Economica"/>
                <a:ea typeface="Economica"/>
                <a:cs typeface="Economica"/>
                <a:sym typeface="Economica"/>
              </a:rPr>
              <a:t>vol. 25, no 3, 2019, pp. 189-195, </a:t>
            </a:r>
            <a:r>
              <a:rPr lang="en" u="sng" dirty="0">
                <a:solidFill>
                  <a:schemeClr val="accent5"/>
                </a:solidFill>
                <a:latin typeface="Economica"/>
                <a:ea typeface="Economica"/>
                <a:cs typeface="Economica"/>
                <a:sym typeface="Economica"/>
                <a:hlinkClick r:id="rId4"/>
              </a:rPr>
              <a:t>dx.doi.org/10.1037/trm0000170</a:t>
            </a:r>
            <a:r>
              <a:rPr lang="en" dirty="0">
                <a:solidFill>
                  <a:schemeClr val="dk1"/>
                </a:solidFill>
                <a:latin typeface="Economica"/>
                <a:ea typeface="Economica"/>
                <a:cs typeface="Economica"/>
                <a:sym typeface="Economica"/>
              </a:rPr>
              <a:t>. Accessed 15 Apr. 2020</a:t>
            </a:r>
            <a:r>
              <a:rPr lang="en" dirty="0" smtClean="0">
                <a:solidFill>
                  <a:schemeClr val="dk1"/>
                </a:solidFill>
                <a:latin typeface="Economica"/>
                <a:ea typeface="Economica"/>
                <a:cs typeface="Economica"/>
                <a:sym typeface="Economica"/>
              </a:rPr>
              <a:t>.</a:t>
            </a:r>
          </a:p>
          <a:p>
            <a:pPr marL="457200" indent="-457200">
              <a:lnSpc>
                <a:spcPct val="115000"/>
              </a:lnSpc>
              <a:spcBef>
                <a:spcPts val="1200"/>
              </a:spcBef>
              <a:buClr>
                <a:schemeClr val="dk1"/>
              </a:buClr>
              <a:buSzPts val="1100"/>
            </a:pPr>
            <a:r>
              <a:rPr lang="en-US" dirty="0">
                <a:latin typeface="Economica"/>
                <a:ea typeface="Economica"/>
                <a:cs typeface="Economica"/>
                <a:sym typeface="Economica"/>
              </a:rPr>
              <a:t>Flores, Minerva. “Fall 2020 Needs Survey.” </a:t>
            </a:r>
            <a:r>
              <a:rPr lang="en-US" i="1" dirty="0">
                <a:latin typeface="Economica"/>
                <a:ea typeface="Economica"/>
                <a:cs typeface="Economica"/>
                <a:sym typeface="Economica"/>
              </a:rPr>
              <a:t>Mendocino College</a:t>
            </a:r>
            <a:r>
              <a:rPr lang="en-US" dirty="0">
                <a:latin typeface="Economica"/>
                <a:ea typeface="Economica"/>
                <a:cs typeface="Economica"/>
                <a:sym typeface="Economica"/>
              </a:rPr>
              <a:t>, Fall 2020</a:t>
            </a:r>
            <a:r>
              <a:rPr lang="en-US" dirty="0" smtClean="0">
                <a:latin typeface="Economica"/>
                <a:ea typeface="Economica"/>
                <a:cs typeface="Economica"/>
                <a:sym typeface="Economica"/>
              </a:rPr>
              <a:t>.</a:t>
            </a:r>
            <a:endParaRPr dirty="0">
              <a:solidFill>
                <a:schemeClr val="dk1"/>
              </a:solidFill>
              <a:latin typeface="Economica"/>
              <a:ea typeface="Economica"/>
              <a:cs typeface="Economica"/>
              <a:sym typeface="Economica"/>
            </a:endParaRPr>
          </a:p>
          <a:p>
            <a:pPr marL="457200" lvl="0" indent="-457200" algn="l" rtl="0">
              <a:lnSpc>
                <a:spcPct val="115000"/>
              </a:lnSpc>
              <a:spcBef>
                <a:spcPts val="1200"/>
              </a:spcBef>
              <a:spcAft>
                <a:spcPts val="0"/>
              </a:spcAft>
              <a:buClr>
                <a:schemeClr val="dk1"/>
              </a:buClr>
              <a:buSzPts val="1100"/>
              <a:buFont typeface="Arial"/>
              <a:buNone/>
            </a:pPr>
            <a:r>
              <a:rPr lang="en" dirty="0">
                <a:solidFill>
                  <a:schemeClr val="dk1"/>
                </a:solidFill>
                <a:latin typeface="Economica"/>
                <a:ea typeface="Economica"/>
                <a:cs typeface="Economica"/>
                <a:sym typeface="Economica"/>
              </a:rPr>
              <a:t>Frank, Jennifer L., and Bidyut K. Bose. “Effectiveness of a School-Based Dynamic Mindfulness Program on Adolescent Stress.” Niroga Institute, </a:t>
            </a:r>
            <a:r>
              <a:rPr lang="en" u="sng" dirty="0">
                <a:solidFill>
                  <a:schemeClr val="hlink"/>
                </a:solidFill>
                <a:latin typeface="Economica"/>
                <a:ea typeface="Economica"/>
                <a:cs typeface="Economica"/>
                <a:sym typeface="Economica"/>
                <a:hlinkClick r:id="rId5"/>
              </a:rPr>
              <a:t>niroga.org/education/research/frank-bose_summary_2studies.pdf</a:t>
            </a:r>
            <a:r>
              <a:rPr lang="en" dirty="0">
                <a:solidFill>
                  <a:schemeClr val="dk1"/>
                </a:solidFill>
                <a:latin typeface="Economica"/>
                <a:ea typeface="Economica"/>
                <a:cs typeface="Economica"/>
                <a:sym typeface="Economica"/>
              </a:rPr>
              <a:t>. Accessed 15 Apr. 2020.</a:t>
            </a:r>
            <a:endParaRPr dirty="0">
              <a:solidFill>
                <a:schemeClr val="dk1"/>
              </a:solidFill>
              <a:latin typeface="Economica"/>
              <a:ea typeface="Economica"/>
              <a:cs typeface="Economica"/>
              <a:sym typeface="Economica"/>
            </a:endParaRPr>
          </a:p>
          <a:p>
            <a:pPr marL="0" lvl="0" indent="0" algn="l" rtl="0">
              <a:spcBef>
                <a:spcPts val="1200"/>
              </a:spcBef>
              <a:spcAft>
                <a:spcPts val="0"/>
              </a:spcAft>
              <a:buClr>
                <a:schemeClr val="dk1"/>
              </a:buClr>
              <a:buSzPts val="1100"/>
              <a:buFont typeface="Arial"/>
              <a:buNone/>
            </a:pPr>
            <a:endParaRPr sz="1300" dirty="0">
              <a:solidFill>
                <a:schemeClr val="dk1"/>
              </a:solidFill>
              <a:latin typeface="Economica"/>
              <a:ea typeface="Economica"/>
              <a:cs typeface="Economica"/>
              <a:sym typeface="Economica"/>
            </a:endParaRPr>
          </a:p>
          <a:p>
            <a:pPr marL="0" lvl="0" indent="0" algn="l" rtl="0">
              <a:lnSpc>
                <a:spcPct val="115000"/>
              </a:lnSpc>
              <a:spcBef>
                <a:spcPts val="0"/>
              </a:spcBef>
              <a:spcAft>
                <a:spcPts val="0"/>
              </a:spcAft>
              <a:buClr>
                <a:schemeClr val="dk1"/>
              </a:buClr>
              <a:buSzPts val="1100"/>
              <a:buFont typeface="Arial"/>
              <a:buNone/>
            </a:pPr>
            <a:endParaRPr sz="1300" dirty="0">
              <a:solidFill>
                <a:schemeClr val="dk1"/>
              </a:solidFill>
              <a:latin typeface="Economica"/>
              <a:ea typeface="Economica"/>
              <a:cs typeface="Economica"/>
              <a:sym typeface="Economica"/>
            </a:endParaRPr>
          </a:p>
          <a:p>
            <a:pPr marL="0" lvl="0" indent="0" algn="l" rtl="0">
              <a:lnSpc>
                <a:spcPct val="115000"/>
              </a:lnSpc>
              <a:spcBef>
                <a:spcPts val="1600"/>
              </a:spcBef>
              <a:spcAft>
                <a:spcPts val="0"/>
              </a:spcAft>
              <a:buClr>
                <a:schemeClr val="dk1"/>
              </a:buClr>
              <a:buSzPts val="1100"/>
              <a:buFont typeface="Arial"/>
              <a:buNone/>
            </a:pPr>
            <a:endParaRPr sz="1300" dirty="0">
              <a:solidFill>
                <a:schemeClr val="dk1"/>
              </a:solidFill>
              <a:latin typeface="Economica"/>
              <a:ea typeface="Economica"/>
              <a:cs typeface="Economica"/>
              <a:sym typeface="Economica"/>
            </a:endParaRPr>
          </a:p>
          <a:p>
            <a:pPr marL="0" lvl="0" indent="0" algn="l" rtl="0">
              <a:spcBef>
                <a:spcPts val="1600"/>
              </a:spcBef>
              <a:spcAft>
                <a:spcPts val="0"/>
              </a:spcAft>
              <a:buClr>
                <a:schemeClr val="dk1"/>
              </a:buClr>
              <a:buSzPts val="1100"/>
              <a:buFont typeface="Arial"/>
              <a:buNone/>
            </a:pPr>
            <a:endParaRPr sz="1300" dirty="0">
              <a:solidFill>
                <a:schemeClr val="dk1"/>
              </a:solidFill>
              <a:latin typeface="Economica"/>
              <a:ea typeface="Economica"/>
              <a:cs typeface="Economica"/>
              <a:sym typeface="Economica"/>
            </a:endParaRPr>
          </a:p>
          <a:p>
            <a:pPr marL="0" lvl="0" indent="0" algn="l" rtl="0">
              <a:lnSpc>
                <a:spcPct val="115000"/>
              </a:lnSpc>
              <a:spcBef>
                <a:spcPts val="0"/>
              </a:spcBef>
              <a:spcAft>
                <a:spcPts val="0"/>
              </a:spcAft>
              <a:buNone/>
            </a:pPr>
            <a:endParaRPr sz="1300" dirty="0">
              <a:latin typeface="Economica"/>
              <a:ea typeface="Economica"/>
              <a:cs typeface="Economica"/>
              <a:sym typeface="Economica"/>
            </a:endParaRPr>
          </a:p>
          <a:p>
            <a:pPr marL="0" lvl="0" indent="0" algn="l" rtl="0">
              <a:lnSpc>
                <a:spcPct val="115000"/>
              </a:lnSpc>
              <a:spcBef>
                <a:spcPts val="1600"/>
              </a:spcBef>
              <a:spcAft>
                <a:spcPts val="0"/>
              </a:spcAft>
              <a:buNone/>
            </a:pPr>
            <a:endParaRPr sz="1300" dirty="0">
              <a:latin typeface="Economica"/>
              <a:ea typeface="Economica"/>
              <a:cs typeface="Economica"/>
              <a:sym typeface="Economica"/>
            </a:endParaRPr>
          </a:p>
          <a:p>
            <a:pPr marL="0" lvl="0" indent="0" algn="l" rtl="0">
              <a:lnSpc>
                <a:spcPct val="115000"/>
              </a:lnSpc>
              <a:spcBef>
                <a:spcPts val="1200"/>
              </a:spcBef>
              <a:spcAft>
                <a:spcPts val="1600"/>
              </a:spcAft>
              <a:buClr>
                <a:schemeClr val="dk1"/>
              </a:buClr>
              <a:buSzPts val="1100"/>
              <a:buFont typeface="Arial"/>
              <a:buNone/>
            </a:pPr>
            <a:endParaRPr sz="1300" dirty="0">
              <a:latin typeface="Economica"/>
              <a:ea typeface="Economica"/>
              <a:cs typeface="Economica"/>
              <a:sym typeface="Economica"/>
            </a:endParaRPr>
          </a:p>
        </p:txBody>
      </p:sp>
    </p:spTree>
    <p:extLst>
      <p:ext uri="{BB962C8B-B14F-4D97-AF65-F5344CB8AC3E}">
        <p14:creationId xmlns:p14="http://schemas.microsoft.com/office/powerpoint/2010/main" val="26662961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7"/>
          <p:cNvSpPr txBox="1">
            <a:spLocks noGrp="1"/>
          </p:cNvSpPr>
          <p:nvPr>
            <p:ph type="title"/>
          </p:nvPr>
        </p:nvSpPr>
        <p:spPr>
          <a:xfrm>
            <a:off x="311700" y="157656"/>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b="1" dirty="0"/>
              <a:t>References</a:t>
            </a:r>
            <a:endParaRPr dirty="0"/>
          </a:p>
        </p:txBody>
      </p:sp>
      <p:sp>
        <p:nvSpPr>
          <p:cNvPr id="327" name="Google Shape;327;p57"/>
          <p:cNvSpPr txBox="1"/>
          <p:nvPr/>
        </p:nvSpPr>
        <p:spPr>
          <a:xfrm>
            <a:off x="311700" y="988956"/>
            <a:ext cx="8520600" cy="855900"/>
          </a:xfrm>
          <a:prstGeom prst="rect">
            <a:avLst/>
          </a:prstGeom>
          <a:noFill/>
          <a:ln>
            <a:noFill/>
          </a:ln>
        </p:spPr>
        <p:txBody>
          <a:bodyPr spcFirstLastPara="1" wrap="square" lIns="91425" tIns="91425" rIns="91425" bIns="91425" anchor="t" anchorCtr="0">
            <a:noAutofit/>
          </a:bodyPr>
          <a:lstStyle/>
          <a:p>
            <a:pPr marL="457200" lvl="0" indent="-457200">
              <a:lnSpc>
                <a:spcPct val="115000"/>
              </a:lnSpc>
              <a:spcBef>
                <a:spcPts val="1200"/>
              </a:spcBef>
              <a:buClr>
                <a:schemeClr val="dk1"/>
              </a:buClr>
              <a:buSzPts val="1100"/>
            </a:pPr>
            <a:r>
              <a:rPr lang="en-US" dirty="0" err="1">
                <a:solidFill>
                  <a:schemeClr val="dk1"/>
                </a:solidFill>
                <a:latin typeface="Economica"/>
                <a:ea typeface="Economica"/>
                <a:cs typeface="Economica"/>
                <a:sym typeface="Economica"/>
              </a:rPr>
              <a:t>Grinberg</a:t>
            </a:r>
            <a:r>
              <a:rPr lang="en-US" dirty="0">
                <a:solidFill>
                  <a:schemeClr val="dk1"/>
                </a:solidFill>
                <a:latin typeface="Economica"/>
                <a:ea typeface="Economica"/>
                <a:cs typeface="Economica"/>
                <a:sym typeface="Economica"/>
              </a:rPr>
              <a:t>, Kita. “The Transformational Classroom: Healing Practices for Student Growth.” Teachers on Teaching Conference, Mendocino College, 7 Mar. 2020. Address.</a:t>
            </a:r>
          </a:p>
          <a:p>
            <a:pPr marL="457200" lvl="0" indent="-457200">
              <a:lnSpc>
                <a:spcPct val="115000"/>
              </a:lnSpc>
              <a:spcBef>
                <a:spcPts val="1200"/>
              </a:spcBef>
              <a:buClr>
                <a:schemeClr val="dk1"/>
              </a:buClr>
              <a:buSzPts val="1100"/>
            </a:pPr>
            <a:r>
              <a:rPr lang="en-US" i="1" dirty="0">
                <a:solidFill>
                  <a:schemeClr val="dk1"/>
                </a:solidFill>
                <a:latin typeface="Economica"/>
                <a:ea typeface="Economica"/>
                <a:cs typeface="Economica"/>
                <a:sym typeface="Economica"/>
              </a:rPr>
              <a:t>A Hidden Crisis: Findings on Adverse Childhood Experiences in California</a:t>
            </a:r>
            <a:r>
              <a:rPr lang="en-US" dirty="0">
                <a:solidFill>
                  <a:schemeClr val="dk1"/>
                </a:solidFill>
                <a:latin typeface="Economica"/>
                <a:ea typeface="Economica"/>
                <a:cs typeface="Economica"/>
                <a:sym typeface="Economica"/>
              </a:rPr>
              <a:t>. Center for Youth Wellness, 2014, </a:t>
            </a:r>
            <a:r>
              <a:rPr lang="en-US" u="sng" dirty="0">
                <a:solidFill>
                  <a:schemeClr val="accent5"/>
                </a:solidFill>
                <a:latin typeface="Economica"/>
                <a:ea typeface="Economica"/>
                <a:cs typeface="Economica"/>
                <a:sym typeface="Economica"/>
                <a:hlinkClick r:id="rId3"/>
              </a:rPr>
              <a:t>centerforyouthwellness.org/</a:t>
            </a:r>
            <a:r>
              <a:rPr lang="en-US" u="sng" dirty="0" err="1">
                <a:solidFill>
                  <a:schemeClr val="accent5"/>
                </a:solidFill>
                <a:latin typeface="Economica"/>
                <a:ea typeface="Economica"/>
                <a:cs typeface="Economica"/>
                <a:sym typeface="Economica"/>
                <a:hlinkClick r:id="rId3"/>
              </a:rPr>
              <a:t>wp</a:t>
            </a:r>
            <a:r>
              <a:rPr lang="en-US" u="sng" dirty="0">
                <a:solidFill>
                  <a:schemeClr val="accent5"/>
                </a:solidFill>
                <a:latin typeface="Economica"/>
                <a:ea typeface="Economica"/>
                <a:cs typeface="Economica"/>
                <a:sym typeface="Economica"/>
                <a:hlinkClick r:id="rId3"/>
              </a:rPr>
              <a:t>-content/themes/</a:t>
            </a:r>
            <a:r>
              <a:rPr lang="en-US" u="sng" dirty="0" err="1">
                <a:solidFill>
                  <a:schemeClr val="accent5"/>
                </a:solidFill>
                <a:latin typeface="Economica"/>
                <a:ea typeface="Economica"/>
                <a:cs typeface="Economica"/>
                <a:sym typeface="Economica"/>
                <a:hlinkClick r:id="rId3"/>
              </a:rPr>
              <a:t>cyw</a:t>
            </a:r>
            <a:r>
              <a:rPr lang="en-US" u="sng" dirty="0">
                <a:solidFill>
                  <a:schemeClr val="accent5"/>
                </a:solidFill>
                <a:latin typeface="Economica"/>
                <a:ea typeface="Economica"/>
                <a:cs typeface="Economica"/>
                <a:sym typeface="Economica"/>
                <a:hlinkClick r:id="rId3"/>
              </a:rPr>
              <a:t>/build/</a:t>
            </a:r>
            <a:r>
              <a:rPr lang="en-US" u="sng" dirty="0" err="1">
                <a:solidFill>
                  <a:schemeClr val="accent5"/>
                </a:solidFill>
                <a:latin typeface="Economica"/>
                <a:ea typeface="Economica"/>
                <a:cs typeface="Economica"/>
                <a:sym typeface="Economica"/>
                <a:hlinkClick r:id="rId3"/>
              </a:rPr>
              <a:t>img</a:t>
            </a:r>
            <a:r>
              <a:rPr lang="en-US" u="sng" dirty="0">
                <a:solidFill>
                  <a:schemeClr val="accent5"/>
                </a:solidFill>
                <a:latin typeface="Economica"/>
                <a:ea typeface="Economica"/>
                <a:cs typeface="Economica"/>
                <a:sym typeface="Economica"/>
                <a:hlinkClick r:id="rId3"/>
              </a:rPr>
              <a:t>/building-a-movement/hidden-crisis.pdf</a:t>
            </a:r>
            <a:r>
              <a:rPr lang="en-US" dirty="0">
                <a:solidFill>
                  <a:schemeClr val="dk1"/>
                </a:solidFill>
                <a:latin typeface="Economica"/>
                <a:ea typeface="Economica"/>
                <a:cs typeface="Economica"/>
                <a:sym typeface="Economica"/>
              </a:rPr>
              <a:t>. Accessed 12 Apr. 2020.</a:t>
            </a:r>
          </a:p>
          <a:p>
            <a:pPr marL="457200" indent="-457200">
              <a:lnSpc>
                <a:spcPct val="115000"/>
              </a:lnSpc>
              <a:buClr>
                <a:schemeClr val="dk1"/>
              </a:buClr>
              <a:buSzPts val="1100"/>
            </a:pPr>
            <a:endParaRPr lang="en-US" dirty="0" smtClean="0">
              <a:solidFill>
                <a:schemeClr val="dk1"/>
              </a:solidFill>
              <a:latin typeface="Economica"/>
              <a:ea typeface="Economica"/>
              <a:cs typeface="Economica"/>
              <a:sym typeface="Economica"/>
            </a:endParaRPr>
          </a:p>
          <a:p>
            <a:pPr marL="457200" indent="-457200">
              <a:lnSpc>
                <a:spcPct val="115000"/>
              </a:lnSpc>
              <a:buClr>
                <a:schemeClr val="dk1"/>
              </a:buClr>
              <a:buSzPts val="1100"/>
            </a:pPr>
            <a:r>
              <a:rPr lang="en-US" dirty="0" smtClean="0">
                <a:solidFill>
                  <a:schemeClr val="dk1"/>
                </a:solidFill>
                <a:latin typeface="Economica"/>
                <a:ea typeface="Economica"/>
                <a:cs typeface="Economica"/>
                <a:sym typeface="Economica"/>
              </a:rPr>
              <a:t>Jones</a:t>
            </a:r>
            <a:r>
              <a:rPr lang="en-US" dirty="0">
                <a:solidFill>
                  <a:schemeClr val="dk1"/>
                </a:solidFill>
                <a:latin typeface="Economica"/>
                <a:ea typeface="Economica"/>
                <a:cs typeface="Economica"/>
                <a:sym typeface="Economica"/>
              </a:rPr>
              <a:t>, Carolyn. “The long road to college from California’s small towns.” </a:t>
            </a:r>
            <a:r>
              <a:rPr lang="en-US" i="1" dirty="0" err="1">
                <a:solidFill>
                  <a:schemeClr val="dk1"/>
                </a:solidFill>
                <a:latin typeface="Economica"/>
                <a:ea typeface="Economica"/>
                <a:cs typeface="Economica"/>
                <a:sym typeface="Economica"/>
              </a:rPr>
              <a:t>EdSource</a:t>
            </a:r>
            <a:r>
              <a:rPr lang="en-US" dirty="0">
                <a:solidFill>
                  <a:schemeClr val="dk1"/>
                </a:solidFill>
                <a:latin typeface="Economica"/>
                <a:ea typeface="Economica"/>
                <a:cs typeface="Economica"/>
                <a:sym typeface="Economica"/>
              </a:rPr>
              <a:t>, 20 Dec. 2019, </a:t>
            </a:r>
            <a:r>
              <a:rPr lang="en-US" u="sng" dirty="0">
                <a:solidFill>
                  <a:schemeClr val="accent5"/>
                </a:solidFill>
                <a:latin typeface="Economica"/>
                <a:ea typeface="Economica"/>
                <a:cs typeface="Economica"/>
                <a:sym typeface="Economica"/>
                <a:hlinkClick r:id="rId4"/>
              </a:rPr>
              <a:t>edsource.org/2019/the-long-road-to-college-from-</a:t>
            </a:r>
            <a:r>
              <a:rPr lang="en-US" u="sng" dirty="0" err="1">
                <a:solidFill>
                  <a:schemeClr val="accent5"/>
                </a:solidFill>
                <a:latin typeface="Economica"/>
                <a:ea typeface="Economica"/>
                <a:cs typeface="Economica"/>
                <a:sym typeface="Economica"/>
                <a:hlinkClick r:id="rId4"/>
              </a:rPr>
              <a:t>californias</a:t>
            </a:r>
            <a:r>
              <a:rPr lang="en-US" u="sng" dirty="0">
                <a:solidFill>
                  <a:schemeClr val="accent5"/>
                </a:solidFill>
                <a:latin typeface="Economica"/>
                <a:ea typeface="Economica"/>
                <a:cs typeface="Economica"/>
                <a:sym typeface="Economica"/>
                <a:hlinkClick r:id="rId4"/>
              </a:rPr>
              <a:t>-small-towns/621428</a:t>
            </a:r>
            <a:r>
              <a:rPr lang="en-US" dirty="0">
                <a:solidFill>
                  <a:schemeClr val="dk1"/>
                </a:solidFill>
                <a:latin typeface="Economica"/>
                <a:ea typeface="Economica"/>
                <a:cs typeface="Economica"/>
                <a:sym typeface="Economica"/>
              </a:rPr>
              <a:t>. Accessed 8 Jan. 2020.</a:t>
            </a:r>
          </a:p>
          <a:p>
            <a:pPr marL="457200" lvl="0" indent="-457200" algn="l" rtl="0">
              <a:lnSpc>
                <a:spcPct val="115000"/>
              </a:lnSpc>
              <a:spcBef>
                <a:spcPts val="0"/>
              </a:spcBef>
              <a:spcAft>
                <a:spcPts val="0"/>
              </a:spcAft>
              <a:buClr>
                <a:schemeClr val="dk1"/>
              </a:buClr>
              <a:buSzPts val="1100"/>
              <a:buFont typeface="Arial"/>
              <a:buNone/>
            </a:pPr>
            <a:endParaRPr lang="en" dirty="0" smtClean="0">
              <a:solidFill>
                <a:schemeClr val="dk1"/>
              </a:solidFill>
              <a:latin typeface="Economica"/>
              <a:ea typeface="Economica"/>
              <a:cs typeface="Economica"/>
              <a:sym typeface="Economica"/>
            </a:endParaRPr>
          </a:p>
          <a:p>
            <a:pPr marL="457200" lvl="0" indent="-457200" algn="l" rtl="0">
              <a:lnSpc>
                <a:spcPct val="115000"/>
              </a:lnSpc>
              <a:spcBef>
                <a:spcPts val="0"/>
              </a:spcBef>
              <a:spcAft>
                <a:spcPts val="0"/>
              </a:spcAft>
              <a:buClr>
                <a:schemeClr val="dk1"/>
              </a:buClr>
              <a:buSzPts val="1100"/>
              <a:buFont typeface="Arial"/>
              <a:buNone/>
            </a:pPr>
            <a:r>
              <a:rPr lang="en" dirty="0" smtClean="0">
                <a:solidFill>
                  <a:schemeClr val="dk1"/>
                </a:solidFill>
                <a:latin typeface="Economica"/>
                <a:ea typeface="Economica"/>
                <a:cs typeface="Economica"/>
                <a:sym typeface="Economica"/>
              </a:rPr>
              <a:t>Karatekin</a:t>
            </a:r>
            <a:r>
              <a:rPr lang="en" dirty="0">
                <a:solidFill>
                  <a:schemeClr val="dk1"/>
                </a:solidFill>
                <a:latin typeface="Economica"/>
                <a:ea typeface="Economica"/>
                <a:cs typeface="Economica"/>
                <a:sym typeface="Economica"/>
              </a:rPr>
              <a:t>, Canan. “Adverse Childhood Experiences (ACEs), Stress and Mental Health in College Students.” </a:t>
            </a:r>
            <a:r>
              <a:rPr lang="en" i="1" dirty="0">
                <a:solidFill>
                  <a:schemeClr val="dk1"/>
                </a:solidFill>
                <a:latin typeface="Economica"/>
                <a:ea typeface="Economica"/>
                <a:cs typeface="Economica"/>
                <a:sym typeface="Economica"/>
              </a:rPr>
              <a:t>Stress &amp; Health: Journal of the International Society for the Investigation of Stress</a:t>
            </a:r>
            <a:r>
              <a:rPr lang="en" dirty="0">
                <a:solidFill>
                  <a:schemeClr val="dk1"/>
                </a:solidFill>
                <a:latin typeface="Economica"/>
                <a:ea typeface="Economica"/>
                <a:cs typeface="Economica"/>
                <a:sym typeface="Economica"/>
              </a:rPr>
              <a:t>, vol. 34, no. 1, Feb. 2018, pp. 36–45. EBSCOhost, doi:10.1002/smi.2761. Accessed 15 May 2020.</a:t>
            </a:r>
            <a:endParaRPr dirty="0">
              <a:solidFill>
                <a:schemeClr val="dk1"/>
              </a:solidFill>
              <a:latin typeface="Economica"/>
              <a:ea typeface="Economica"/>
              <a:cs typeface="Economica"/>
              <a:sym typeface="Economica"/>
            </a:endParaRPr>
          </a:p>
          <a:p>
            <a:pPr marL="457200" indent="-457200">
              <a:lnSpc>
                <a:spcPct val="115000"/>
              </a:lnSpc>
              <a:spcBef>
                <a:spcPts val="1600"/>
              </a:spcBef>
              <a:buClr>
                <a:schemeClr val="dk1"/>
              </a:buClr>
              <a:buSzPts val="1100"/>
            </a:pPr>
            <a:r>
              <a:rPr lang="en" dirty="0" smtClean="0">
                <a:latin typeface="Economica"/>
                <a:ea typeface="Economica"/>
                <a:cs typeface="Economica"/>
                <a:sym typeface="Economica"/>
              </a:rPr>
              <a:t>“Measure B Projects,” “</a:t>
            </a:r>
            <a:r>
              <a:rPr lang="en-US" dirty="0" smtClean="0">
                <a:latin typeface="Economica"/>
                <a:ea typeface="Economica"/>
                <a:cs typeface="Economica"/>
                <a:sym typeface="Economica"/>
              </a:rPr>
              <a:t>Measure </a:t>
            </a:r>
            <a:r>
              <a:rPr lang="en-US" dirty="0">
                <a:latin typeface="Economica"/>
                <a:ea typeface="Economica"/>
                <a:cs typeface="Economica"/>
                <a:sym typeface="Economica"/>
              </a:rPr>
              <a:t>B Budget to Date as of </a:t>
            </a:r>
            <a:r>
              <a:rPr lang="en-US" dirty="0" smtClean="0">
                <a:latin typeface="Economica"/>
                <a:ea typeface="Economica"/>
                <a:cs typeface="Economica"/>
                <a:sym typeface="Economica"/>
              </a:rPr>
              <a:t>12/9/2020</a:t>
            </a:r>
            <a:r>
              <a:rPr lang="en" dirty="0" smtClean="0">
                <a:latin typeface="Economica"/>
                <a:ea typeface="Economica"/>
                <a:cs typeface="Economica"/>
                <a:sym typeface="Economica"/>
              </a:rPr>
              <a:t>,” “Mendocino </a:t>
            </a:r>
            <a:r>
              <a:rPr lang="en" dirty="0">
                <a:latin typeface="Economica"/>
                <a:ea typeface="Economica"/>
                <a:cs typeface="Economica"/>
                <a:sym typeface="Economica"/>
              </a:rPr>
              <a:t>County Recovery Resources Map,” “Philosophical Principals</a:t>
            </a:r>
            <a:r>
              <a:rPr lang="en-US" dirty="0"/>
              <a:t>–</a:t>
            </a:r>
            <a:r>
              <a:rPr lang="en" dirty="0">
                <a:latin typeface="Economica"/>
                <a:ea typeface="Economica"/>
                <a:cs typeface="Economica"/>
                <a:sym typeface="Economica"/>
              </a:rPr>
              <a:t>Goals of Mendocino County Mental Health Program,” “Cultural Diversity Committee.” </a:t>
            </a:r>
            <a:r>
              <a:rPr lang="en" i="1" dirty="0">
                <a:latin typeface="Economica"/>
                <a:ea typeface="Economica"/>
                <a:cs typeface="Economica"/>
                <a:sym typeface="Economica"/>
              </a:rPr>
              <a:t>Mendocino County</a:t>
            </a:r>
            <a:r>
              <a:rPr lang="en" dirty="0">
                <a:latin typeface="Economica"/>
                <a:ea typeface="Economica"/>
                <a:cs typeface="Economica"/>
                <a:sym typeface="Economica"/>
              </a:rPr>
              <a:t>, </a:t>
            </a:r>
            <a:r>
              <a:rPr lang="en-US" dirty="0" smtClean="0">
                <a:latin typeface="Economica"/>
                <a:ea typeface="Economica"/>
                <a:cs typeface="Economica"/>
                <a:sym typeface="Economica"/>
                <a:hlinkClick r:id="rId5"/>
              </a:rPr>
              <a:t>www.mendocinocounty.org</a:t>
            </a:r>
            <a:r>
              <a:rPr lang="en" dirty="0" smtClean="0">
                <a:latin typeface="Economica"/>
                <a:ea typeface="Economica"/>
                <a:cs typeface="Economica"/>
                <a:sym typeface="Economica"/>
              </a:rPr>
              <a:t>. </a:t>
            </a:r>
            <a:r>
              <a:rPr lang="en" dirty="0">
                <a:latin typeface="Economica"/>
                <a:ea typeface="Economica"/>
                <a:cs typeface="Economica"/>
                <a:sym typeface="Economica"/>
              </a:rPr>
              <a:t>Accessed 12 Apr. 2021</a:t>
            </a:r>
            <a:r>
              <a:rPr lang="en" dirty="0" smtClean="0">
                <a:latin typeface="Economica"/>
                <a:ea typeface="Economica"/>
                <a:cs typeface="Economica"/>
                <a:sym typeface="Economica"/>
              </a:rPr>
              <a:t>.</a:t>
            </a:r>
            <a:endParaRPr lang="en" dirty="0">
              <a:latin typeface="Economica"/>
              <a:ea typeface="Economica"/>
              <a:cs typeface="Economica"/>
              <a:sym typeface="Economic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7"/>
          <p:cNvSpPr txBox="1">
            <a:spLocks noGrp="1"/>
          </p:cNvSpPr>
          <p:nvPr>
            <p:ph type="title"/>
          </p:nvPr>
        </p:nvSpPr>
        <p:spPr>
          <a:xfrm>
            <a:off x="311700" y="1664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b="1" dirty="0"/>
              <a:t>References</a:t>
            </a:r>
            <a:endParaRPr dirty="0"/>
          </a:p>
        </p:txBody>
      </p:sp>
      <p:sp>
        <p:nvSpPr>
          <p:cNvPr id="327" name="Google Shape;327;p57"/>
          <p:cNvSpPr txBox="1"/>
          <p:nvPr/>
        </p:nvSpPr>
        <p:spPr>
          <a:xfrm>
            <a:off x="311700" y="997725"/>
            <a:ext cx="8520600" cy="855900"/>
          </a:xfrm>
          <a:prstGeom prst="rect">
            <a:avLst/>
          </a:prstGeom>
          <a:noFill/>
          <a:ln>
            <a:noFill/>
          </a:ln>
        </p:spPr>
        <p:txBody>
          <a:bodyPr spcFirstLastPara="1" wrap="square" lIns="91425" tIns="91425" rIns="91425" bIns="91425" anchor="t" anchorCtr="0">
            <a:noAutofit/>
          </a:bodyPr>
          <a:lstStyle/>
          <a:p>
            <a:pPr marL="457200" lvl="0" indent="-457200">
              <a:lnSpc>
                <a:spcPct val="115000"/>
              </a:lnSpc>
              <a:spcBef>
                <a:spcPts val="1600"/>
              </a:spcBef>
              <a:buClr>
                <a:schemeClr val="dk1"/>
              </a:buClr>
              <a:buSzPts val="1100"/>
            </a:pPr>
            <a:r>
              <a:rPr lang="en-US" dirty="0">
                <a:solidFill>
                  <a:schemeClr val="dk1"/>
                </a:solidFill>
                <a:latin typeface="Economica"/>
                <a:ea typeface="Economica"/>
                <a:cs typeface="Economica"/>
                <a:sym typeface="Economica"/>
              </a:rPr>
              <a:t>Molina, Jennifer. </a:t>
            </a:r>
            <a:r>
              <a:rPr lang="en-US" i="1" dirty="0">
                <a:solidFill>
                  <a:schemeClr val="dk1"/>
                </a:solidFill>
                <a:latin typeface="Economica"/>
                <a:ea typeface="Economica"/>
                <a:cs typeface="Economica"/>
                <a:sym typeface="Economica"/>
              </a:rPr>
              <a:t>Lost Days: A journey into chronic absenteeism in rural Butte County, California</a:t>
            </a:r>
            <a:r>
              <a:rPr lang="en-US" dirty="0">
                <a:solidFill>
                  <a:schemeClr val="dk1"/>
                </a:solidFill>
                <a:latin typeface="Economica"/>
                <a:ea typeface="Economica"/>
                <a:cs typeface="Economica"/>
                <a:sym typeface="Economica"/>
              </a:rPr>
              <a:t>. </a:t>
            </a:r>
            <a:r>
              <a:rPr lang="en-US" i="1" dirty="0" err="1">
                <a:solidFill>
                  <a:schemeClr val="dk1"/>
                </a:solidFill>
                <a:latin typeface="Economica"/>
                <a:ea typeface="Economica"/>
                <a:cs typeface="Economica"/>
                <a:sym typeface="Economica"/>
              </a:rPr>
              <a:t>EdSource</a:t>
            </a:r>
            <a:r>
              <a:rPr lang="en-US" dirty="0">
                <a:solidFill>
                  <a:schemeClr val="dk1"/>
                </a:solidFill>
                <a:latin typeface="Economica"/>
                <a:ea typeface="Economica"/>
                <a:cs typeface="Economica"/>
                <a:sym typeface="Economica"/>
              </a:rPr>
              <a:t>, 30 May 2019, </a:t>
            </a:r>
            <a:r>
              <a:rPr lang="en-US" u="sng" dirty="0">
                <a:solidFill>
                  <a:schemeClr val="accent5"/>
                </a:solidFill>
                <a:latin typeface="Economica"/>
                <a:ea typeface="Economica"/>
                <a:cs typeface="Economica"/>
                <a:sym typeface="Economica"/>
                <a:hlinkClick r:id="rId3"/>
              </a:rPr>
              <a:t>edsource.org/2019/lost-days-chronic-absenteeism-in-rural-</a:t>
            </a:r>
            <a:r>
              <a:rPr lang="en-US" u="sng" dirty="0" err="1">
                <a:solidFill>
                  <a:schemeClr val="accent5"/>
                </a:solidFill>
                <a:latin typeface="Economica"/>
                <a:ea typeface="Economica"/>
                <a:cs typeface="Economica"/>
                <a:sym typeface="Economica"/>
                <a:hlinkClick r:id="rId3"/>
              </a:rPr>
              <a:t>california</a:t>
            </a:r>
            <a:r>
              <a:rPr lang="en-US" u="sng" dirty="0">
                <a:solidFill>
                  <a:schemeClr val="accent5"/>
                </a:solidFill>
                <a:latin typeface="Economica"/>
                <a:ea typeface="Economica"/>
                <a:cs typeface="Economica"/>
                <a:sym typeface="Economica"/>
                <a:hlinkClick r:id="rId3"/>
              </a:rPr>
              <a:t>-video/613080</a:t>
            </a:r>
            <a:r>
              <a:rPr lang="en-US" dirty="0">
                <a:solidFill>
                  <a:schemeClr val="dk1"/>
                </a:solidFill>
                <a:latin typeface="Economica"/>
                <a:ea typeface="Economica"/>
                <a:cs typeface="Economica"/>
                <a:sym typeface="Economica"/>
              </a:rPr>
              <a:t>. Accessed 8 Jan. 2020.</a:t>
            </a:r>
          </a:p>
          <a:p>
            <a:pPr marL="457200" indent="-457200">
              <a:lnSpc>
                <a:spcPct val="115000"/>
              </a:lnSpc>
              <a:spcBef>
                <a:spcPts val="1600"/>
              </a:spcBef>
              <a:buClr>
                <a:schemeClr val="dk1"/>
              </a:buClr>
              <a:buSzPts val="1100"/>
            </a:pPr>
            <a:r>
              <a:rPr lang="en-US" dirty="0">
                <a:latin typeface="Economica"/>
                <a:ea typeface="Economica"/>
                <a:cs typeface="Economica"/>
                <a:sym typeface="Economica"/>
              </a:rPr>
              <a:t>Montes, Rebecca &amp; Center for Urban Education. “What Do We Mean by Equity?.” Mendocino College, Spring 2020, Equity Professional Development Series. Address.</a:t>
            </a:r>
            <a:endParaRPr lang="en-US" dirty="0">
              <a:solidFill>
                <a:schemeClr val="dk1"/>
              </a:solidFill>
              <a:latin typeface="Economica"/>
              <a:ea typeface="Economica"/>
              <a:cs typeface="Economica"/>
              <a:sym typeface="Economica"/>
            </a:endParaRPr>
          </a:p>
          <a:p>
            <a:pPr marL="457200" indent="-457200">
              <a:lnSpc>
                <a:spcPct val="115000"/>
              </a:lnSpc>
              <a:spcBef>
                <a:spcPts val="1600"/>
              </a:spcBef>
              <a:buClr>
                <a:schemeClr val="dk1"/>
              </a:buClr>
              <a:buSzPts val="1100"/>
            </a:pPr>
            <a:r>
              <a:rPr lang="en-US" dirty="0" smtClean="0">
                <a:latin typeface="Economica"/>
                <a:ea typeface="Economica"/>
                <a:cs typeface="Economica"/>
                <a:sym typeface="Economica"/>
              </a:rPr>
              <a:t>Oakley</a:t>
            </a:r>
            <a:r>
              <a:rPr lang="en-US" dirty="0">
                <a:latin typeface="Economica"/>
                <a:ea typeface="Economica"/>
                <a:cs typeface="Economica"/>
                <a:sym typeface="Economica"/>
              </a:rPr>
              <a:t>, Eloy Ortiz. “Call to Action Update,” </a:t>
            </a:r>
            <a:r>
              <a:rPr lang="en-US" i="1" dirty="0">
                <a:latin typeface="Economica"/>
                <a:ea typeface="Economica"/>
                <a:cs typeface="Economica"/>
                <a:sym typeface="Economica"/>
              </a:rPr>
              <a:t>California Community Colleges</a:t>
            </a:r>
            <a:r>
              <a:rPr lang="en-US" dirty="0">
                <a:latin typeface="Economica"/>
                <a:ea typeface="Economica"/>
                <a:cs typeface="Economica"/>
                <a:sym typeface="Economica"/>
              </a:rPr>
              <a:t>, </a:t>
            </a:r>
            <a:r>
              <a:rPr lang="en-US" u="sng" dirty="0">
                <a:solidFill>
                  <a:schemeClr val="accent5"/>
                </a:solidFill>
                <a:latin typeface="Economica"/>
                <a:ea typeface="Economica"/>
                <a:cs typeface="Economica"/>
                <a:sym typeface="Economica"/>
                <a:hlinkClick r:id="rId4"/>
              </a:rPr>
              <a:t>www.cccco.edu/-/media/CCCCO-Website/Files/Communications/vision-for-success/dei-call-to-action-update.pdf?la=en&amp;hash=43095848EF5C578AE9EC842BC5385D3680B8944B</a:t>
            </a:r>
            <a:r>
              <a:rPr lang="en-US" dirty="0">
                <a:latin typeface="Economica"/>
                <a:ea typeface="Economica"/>
                <a:cs typeface="Economica"/>
                <a:sym typeface="Economica"/>
              </a:rPr>
              <a:t>. Accessed 12 Apr. </a:t>
            </a:r>
            <a:r>
              <a:rPr lang="en-US" dirty="0" smtClean="0">
                <a:latin typeface="Economica"/>
                <a:ea typeface="Economica"/>
                <a:cs typeface="Economica"/>
                <a:sym typeface="Economica"/>
              </a:rPr>
              <a:t>2021.</a:t>
            </a:r>
          </a:p>
          <a:p>
            <a:pPr marL="457200" indent="-457200">
              <a:lnSpc>
                <a:spcPct val="115000"/>
              </a:lnSpc>
              <a:spcBef>
                <a:spcPts val="1600"/>
              </a:spcBef>
              <a:buClr>
                <a:schemeClr val="dk1"/>
              </a:buClr>
              <a:buSzPts val="1100"/>
            </a:pPr>
            <a:r>
              <a:rPr lang="en-US" dirty="0">
                <a:latin typeface="Economica"/>
                <a:ea typeface="Economica"/>
                <a:cs typeface="Economica"/>
                <a:sym typeface="Economica"/>
              </a:rPr>
              <a:t>Rios, Victor. “Help for kids the education system ignores.” </a:t>
            </a:r>
            <a:r>
              <a:rPr lang="en-US" i="1" dirty="0">
                <a:latin typeface="Economica"/>
                <a:ea typeface="Economica"/>
                <a:cs typeface="Economica"/>
                <a:sym typeface="Economica"/>
              </a:rPr>
              <a:t>TED</a:t>
            </a:r>
            <a:r>
              <a:rPr lang="en-US" dirty="0">
                <a:latin typeface="Economica"/>
                <a:ea typeface="Economica"/>
                <a:cs typeface="Economica"/>
                <a:sym typeface="Economica"/>
              </a:rPr>
              <a:t>, 17 Nov. 2016, </a:t>
            </a:r>
            <a:r>
              <a:rPr lang="en-US" dirty="0">
                <a:latin typeface="Economica"/>
                <a:ea typeface="Economica"/>
                <a:cs typeface="Economica"/>
                <a:sym typeface="Economica"/>
                <a:hlinkClick r:id="rId5"/>
              </a:rPr>
              <a:t>www.ted.com/talks/victor_rios_help_for_kids_the_education_system_ignores/up-next?language=en</a:t>
            </a:r>
            <a:r>
              <a:rPr lang="en-US" dirty="0">
                <a:latin typeface="Economica"/>
                <a:ea typeface="Economica"/>
                <a:cs typeface="Economica"/>
                <a:sym typeface="Economica"/>
              </a:rPr>
              <a:t>. Accessed 15 Mar. 2021</a:t>
            </a:r>
            <a:r>
              <a:rPr lang="en-US" dirty="0" smtClean="0">
                <a:latin typeface="Economica"/>
                <a:ea typeface="Economica"/>
                <a:cs typeface="Economica"/>
                <a:sym typeface="Economica"/>
              </a:rPr>
              <a:t>.</a:t>
            </a:r>
            <a:endParaRPr lang="en-US" dirty="0">
              <a:solidFill>
                <a:srgbClr val="333333"/>
              </a:solidFill>
              <a:highlight>
                <a:schemeClr val="lt1"/>
              </a:highlight>
              <a:latin typeface="Economica"/>
              <a:ea typeface="Economica"/>
              <a:cs typeface="Economica"/>
              <a:sym typeface="Economica"/>
            </a:endParaRPr>
          </a:p>
          <a:p>
            <a:pPr marL="457200" lvl="0" indent="-457200" algn="l" rtl="0">
              <a:lnSpc>
                <a:spcPct val="115000"/>
              </a:lnSpc>
              <a:spcBef>
                <a:spcPts val="1600"/>
              </a:spcBef>
              <a:spcAft>
                <a:spcPts val="0"/>
              </a:spcAft>
              <a:buClr>
                <a:schemeClr val="dk1"/>
              </a:buClr>
              <a:buSzPts val="1100"/>
              <a:buFont typeface="Arial"/>
              <a:buNone/>
            </a:pPr>
            <a:r>
              <a:rPr lang="en" dirty="0" smtClean="0">
                <a:solidFill>
                  <a:schemeClr val="dk1"/>
                </a:solidFill>
                <a:latin typeface="Economica"/>
                <a:ea typeface="Economica"/>
                <a:cs typeface="Economica"/>
                <a:sym typeface="Economica"/>
              </a:rPr>
              <a:t>Romney</a:t>
            </a:r>
            <a:r>
              <a:rPr lang="en" dirty="0">
                <a:solidFill>
                  <a:schemeClr val="dk1"/>
                </a:solidFill>
                <a:latin typeface="Economica"/>
                <a:ea typeface="Economica"/>
                <a:cs typeface="Economica"/>
                <a:sym typeface="Economica"/>
              </a:rPr>
              <a:t>, Lee. “</a:t>
            </a:r>
            <a:r>
              <a:rPr lang="en" dirty="0">
                <a:solidFill>
                  <a:schemeClr val="dk1"/>
                </a:solidFill>
                <a:highlight>
                  <a:srgbClr val="FFFFFF"/>
                </a:highlight>
                <a:latin typeface="Economica"/>
                <a:ea typeface="Economica"/>
                <a:cs typeface="Economica"/>
                <a:sym typeface="Economica"/>
              </a:rPr>
              <a:t>California rural education network launches to help isolated teachers share resources</a:t>
            </a:r>
            <a:r>
              <a:rPr lang="en" dirty="0">
                <a:solidFill>
                  <a:schemeClr val="dk1"/>
                </a:solidFill>
                <a:latin typeface="Economica"/>
                <a:ea typeface="Economica"/>
                <a:cs typeface="Economica"/>
                <a:sym typeface="Economica"/>
              </a:rPr>
              <a:t>.” </a:t>
            </a:r>
            <a:r>
              <a:rPr lang="en" i="1" dirty="0">
                <a:solidFill>
                  <a:schemeClr val="dk1"/>
                </a:solidFill>
                <a:latin typeface="Economica"/>
                <a:ea typeface="Economica"/>
                <a:cs typeface="Economica"/>
                <a:sym typeface="Economica"/>
              </a:rPr>
              <a:t>EdSource</a:t>
            </a:r>
            <a:r>
              <a:rPr lang="en" dirty="0">
                <a:solidFill>
                  <a:schemeClr val="dk1"/>
                </a:solidFill>
                <a:latin typeface="Economica"/>
                <a:ea typeface="Economica"/>
                <a:cs typeface="Economica"/>
                <a:sym typeface="Economica"/>
              </a:rPr>
              <a:t>, 7 Oct. 2018, </a:t>
            </a:r>
            <a:r>
              <a:rPr lang="en" u="sng" dirty="0">
                <a:solidFill>
                  <a:schemeClr val="accent5"/>
                </a:solidFill>
                <a:highlight>
                  <a:schemeClr val="lt1"/>
                </a:highlight>
                <a:latin typeface="Economica"/>
                <a:ea typeface="Economica"/>
                <a:cs typeface="Economica"/>
                <a:sym typeface="Economica"/>
                <a:hlinkClick r:id="rId6"/>
              </a:rPr>
              <a:t>edsource.org/2018/california-rural-education-network-launches-to-help-isolated-teachers-share-resources/603083</a:t>
            </a:r>
            <a:r>
              <a:rPr lang="en" dirty="0">
                <a:solidFill>
                  <a:schemeClr val="dk1"/>
                </a:solidFill>
                <a:latin typeface="Economica"/>
                <a:ea typeface="Economica"/>
                <a:cs typeface="Economica"/>
                <a:sym typeface="Economica"/>
              </a:rPr>
              <a:t>. Accessed 15 Jan. 2020</a:t>
            </a:r>
            <a:r>
              <a:rPr lang="en" dirty="0" smtClean="0">
                <a:solidFill>
                  <a:schemeClr val="dk1"/>
                </a:solidFill>
                <a:latin typeface="Economica"/>
                <a:ea typeface="Economica"/>
                <a:cs typeface="Economica"/>
                <a:sym typeface="Economica"/>
              </a:rPr>
              <a:t>.</a:t>
            </a:r>
          </a:p>
          <a:p>
            <a:pPr marL="0" lvl="0" indent="0" algn="l" rtl="0">
              <a:lnSpc>
                <a:spcPct val="115000"/>
              </a:lnSpc>
              <a:spcBef>
                <a:spcPts val="1600"/>
              </a:spcBef>
              <a:spcAft>
                <a:spcPts val="1200"/>
              </a:spcAft>
              <a:buNone/>
            </a:pPr>
            <a:endParaRPr dirty="0">
              <a:latin typeface="Economica"/>
              <a:ea typeface="Economica"/>
              <a:cs typeface="Economica"/>
              <a:sym typeface="Economica"/>
            </a:endParaRPr>
          </a:p>
        </p:txBody>
      </p:sp>
    </p:spTree>
    <p:extLst>
      <p:ext uri="{BB962C8B-B14F-4D97-AF65-F5344CB8AC3E}">
        <p14:creationId xmlns:p14="http://schemas.microsoft.com/office/powerpoint/2010/main" val="1044388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8"/>
          <p:cNvSpPr txBox="1">
            <a:spLocks noGrp="1"/>
          </p:cNvSpPr>
          <p:nvPr>
            <p:ph type="title"/>
          </p:nvPr>
        </p:nvSpPr>
        <p:spPr>
          <a:xfrm>
            <a:off x="311700" y="140194"/>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b="1" dirty="0"/>
              <a:t>References</a:t>
            </a:r>
            <a:endParaRPr dirty="0"/>
          </a:p>
        </p:txBody>
      </p:sp>
      <p:sp>
        <p:nvSpPr>
          <p:cNvPr id="333" name="Google Shape;333;p58"/>
          <p:cNvSpPr txBox="1"/>
          <p:nvPr/>
        </p:nvSpPr>
        <p:spPr>
          <a:xfrm>
            <a:off x="311700" y="971494"/>
            <a:ext cx="8520600" cy="1121700"/>
          </a:xfrm>
          <a:prstGeom prst="rect">
            <a:avLst/>
          </a:prstGeom>
          <a:noFill/>
          <a:ln>
            <a:noFill/>
          </a:ln>
        </p:spPr>
        <p:txBody>
          <a:bodyPr spcFirstLastPara="1" wrap="square" lIns="91425" tIns="91425" rIns="91425" bIns="91425" anchor="t" anchorCtr="0">
            <a:noAutofit/>
          </a:bodyPr>
          <a:lstStyle/>
          <a:p>
            <a:pPr marL="457200" indent="-457200">
              <a:lnSpc>
                <a:spcPct val="115000"/>
              </a:lnSpc>
              <a:spcBef>
                <a:spcPts val="1600"/>
              </a:spcBef>
              <a:buClr>
                <a:schemeClr val="dk1"/>
              </a:buClr>
              <a:buSzPts val="1100"/>
            </a:pPr>
            <a:r>
              <a:rPr lang="en-US" dirty="0">
                <a:latin typeface="Economica"/>
                <a:ea typeface="Economica"/>
                <a:cs typeface="Economica"/>
                <a:sym typeface="Economica"/>
              </a:rPr>
              <a:t>Ruff, Amy. “The Polyvagal Theory and Contemplative Practices.” Portland State University, 22 Jan. 2021, Virtual Teaching Innovation Conference: Contemplative Practice in Higher Education. Address.</a:t>
            </a:r>
            <a:endParaRPr lang="en-US" dirty="0">
              <a:solidFill>
                <a:schemeClr val="dk1"/>
              </a:solidFill>
              <a:latin typeface="Economica"/>
              <a:ea typeface="Economica"/>
              <a:cs typeface="Economica"/>
              <a:sym typeface="Economica"/>
            </a:endParaRPr>
          </a:p>
          <a:p>
            <a:pPr marL="457200" lvl="0" indent="-457200">
              <a:lnSpc>
                <a:spcPct val="115000"/>
              </a:lnSpc>
              <a:spcBef>
                <a:spcPts val="1600"/>
              </a:spcBef>
              <a:buClr>
                <a:schemeClr val="dk1"/>
              </a:buClr>
              <a:buSzPts val="1100"/>
            </a:pPr>
            <a:r>
              <a:rPr lang="en-US" dirty="0">
                <a:solidFill>
                  <a:schemeClr val="dk1"/>
                </a:solidFill>
                <a:latin typeface="Economica"/>
                <a:ea typeface="Economica"/>
                <a:cs typeface="Economica"/>
                <a:sym typeface="Economica"/>
              </a:rPr>
              <a:t>“Rural Areas by County.” State of California Department of Justice, 2020,  </a:t>
            </a:r>
            <a:r>
              <a:rPr lang="en-US" u="sng" dirty="0">
                <a:solidFill>
                  <a:schemeClr val="accent5"/>
                </a:solidFill>
                <a:latin typeface="Economica"/>
                <a:ea typeface="Economica"/>
                <a:cs typeface="Economica"/>
                <a:sym typeface="Economica"/>
                <a:hlinkClick r:id="rId3"/>
              </a:rPr>
              <a:t>oag.ca.gov/sites/all/files/</a:t>
            </a:r>
            <a:r>
              <a:rPr lang="en-US" u="sng" dirty="0" err="1">
                <a:solidFill>
                  <a:schemeClr val="accent5"/>
                </a:solidFill>
                <a:latin typeface="Economica"/>
                <a:ea typeface="Economica"/>
                <a:cs typeface="Economica"/>
                <a:sym typeface="Economica"/>
                <a:hlinkClick r:id="rId3"/>
              </a:rPr>
              <a:t>agweb</a:t>
            </a:r>
            <a:r>
              <a:rPr lang="en-US" u="sng" dirty="0">
                <a:solidFill>
                  <a:schemeClr val="accent5"/>
                </a:solidFill>
                <a:latin typeface="Economica"/>
                <a:ea typeface="Economica"/>
                <a:cs typeface="Economica"/>
                <a:sym typeface="Economica"/>
                <a:hlinkClick r:id="rId3"/>
              </a:rPr>
              <a:t>/pdfs/gambling/rural-areas.pdf</a:t>
            </a:r>
            <a:r>
              <a:rPr lang="en-US" dirty="0">
                <a:solidFill>
                  <a:schemeClr val="dk1"/>
                </a:solidFill>
                <a:latin typeface="Economica"/>
                <a:ea typeface="Economica"/>
                <a:cs typeface="Economica"/>
                <a:sym typeface="Economica"/>
              </a:rPr>
              <a:t>. Accessed 16 May 2020.</a:t>
            </a:r>
          </a:p>
          <a:p>
            <a:pPr marL="457200" lvl="0" indent="-457200">
              <a:lnSpc>
                <a:spcPct val="115000"/>
              </a:lnSpc>
              <a:spcBef>
                <a:spcPts val="1600"/>
              </a:spcBef>
              <a:buClr>
                <a:schemeClr val="dk1"/>
              </a:buClr>
              <a:buSzPts val="1100"/>
            </a:pPr>
            <a:r>
              <a:rPr lang="en-US" dirty="0">
                <a:solidFill>
                  <a:schemeClr val="dk1"/>
                </a:solidFill>
                <a:latin typeface="Economica"/>
                <a:ea typeface="Economica"/>
                <a:cs typeface="Economica"/>
                <a:sym typeface="Economica"/>
              </a:rPr>
              <a:t>“Rural California: Demographics.” </a:t>
            </a:r>
            <a:r>
              <a:rPr lang="en-US" dirty="0" err="1">
                <a:solidFill>
                  <a:schemeClr val="dk1"/>
                </a:solidFill>
                <a:latin typeface="Economica"/>
                <a:ea typeface="Economica"/>
                <a:cs typeface="Economica"/>
                <a:sym typeface="Economica"/>
              </a:rPr>
              <a:t>eCampus</a:t>
            </a:r>
            <a:r>
              <a:rPr lang="en-US" dirty="0">
                <a:solidFill>
                  <a:schemeClr val="dk1"/>
                </a:solidFill>
                <a:latin typeface="Economica"/>
                <a:ea typeface="Economica"/>
                <a:cs typeface="Economica"/>
                <a:sym typeface="Economica"/>
              </a:rPr>
              <a:t> Rural Health, </a:t>
            </a:r>
            <a:r>
              <a:rPr lang="en-US" i="1" dirty="0">
                <a:solidFill>
                  <a:schemeClr val="dk1"/>
                </a:solidFill>
                <a:latin typeface="Economica"/>
                <a:ea typeface="Economica"/>
                <a:cs typeface="Economica"/>
                <a:sym typeface="Economica"/>
              </a:rPr>
              <a:t>Stanford Health</a:t>
            </a:r>
            <a:r>
              <a:rPr lang="en-US" dirty="0">
                <a:solidFill>
                  <a:schemeClr val="dk1"/>
                </a:solidFill>
                <a:latin typeface="Economica"/>
                <a:ea typeface="Economica"/>
                <a:cs typeface="Economica"/>
                <a:sym typeface="Economica"/>
              </a:rPr>
              <a:t>, 2020, </a:t>
            </a:r>
            <a:r>
              <a:rPr lang="en-US" u="sng" dirty="0">
                <a:solidFill>
                  <a:schemeClr val="accent5"/>
                </a:solidFill>
                <a:latin typeface="Economica"/>
                <a:ea typeface="Economica"/>
                <a:cs typeface="Economica"/>
                <a:sym typeface="Economica"/>
                <a:hlinkClick r:id="rId4"/>
              </a:rPr>
              <a:t>www.med.stanford.edu/ruralhealth/health-pros/factsheets.html</a:t>
            </a:r>
            <a:r>
              <a:rPr lang="en-US" dirty="0">
                <a:solidFill>
                  <a:schemeClr val="dk1"/>
                </a:solidFill>
                <a:latin typeface="Economica"/>
                <a:ea typeface="Economica"/>
                <a:cs typeface="Economica"/>
                <a:sym typeface="Economica"/>
              </a:rPr>
              <a:t>. Accessed 16 May </a:t>
            </a:r>
            <a:r>
              <a:rPr lang="en-US" dirty="0" smtClean="0">
                <a:solidFill>
                  <a:schemeClr val="dk1"/>
                </a:solidFill>
                <a:latin typeface="Economica"/>
                <a:ea typeface="Economica"/>
                <a:cs typeface="Economica"/>
                <a:sym typeface="Economica"/>
              </a:rPr>
              <a:t>2020.</a:t>
            </a:r>
          </a:p>
          <a:p>
            <a:pPr marL="457200" lvl="0" indent="-457200">
              <a:lnSpc>
                <a:spcPct val="115000"/>
              </a:lnSpc>
              <a:spcBef>
                <a:spcPts val="1600"/>
              </a:spcBef>
              <a:buClr>
                <a:schemeClr val="dk1"/>
              </a:buClr>
              <a:buSzPts val="1100"/>
            </a:pPr>
            <a:r>
              <a:rPr lang="en-US" dirty="0" smtClean="0">
                <a:solidFill>
                  <a:schemeClr val="dk1"/>
                </a:solidFill>
                <a:latin typeface="Economica"/>
                <a:ea typeface="Economica"/>
                <a:cs typeface="Economica"/>
                <a:sym typeface="Economica"/>
              </a:rPr>
              <a:t>Sacks</a:t>
            </a:r>
            <a:r>
              <a:rPr lang="en-US" dirty="0">
                <a:solidFill>
                  <a:schemeClr val="dk1"/>
                </a:solidFill>
                <a:latin typeface="Economica"/>
                <a:ea typeface="Economica"/>
                <a:cs typeface="Economica"/>
                <a:sym typeface="Economica"/>
              </a:rPr>
              <a:t>, Vanessa, and David Murphey. “The prevalence of adverse childhood experiences, nationally, by state, and by race or ethnicity.” Child Trends, 20 Feb. 2018,  </a:t>
            </a:r>
            <a:r>
              <a:rPr lang="en-US" u="sng" dirty="0">
                <a:solidFill>
                  <a:schemeClr val="accent5"/>
                </a:solidFill>
                <a:latin typeface="Economica"/>
                <a:ea typeface="Economica"/>
                <a:cs typeface="Economica"/>
                <a:sym typeface="Economica"/>
                <a:hlinkClick r:id="rId5"/>
              </a:rPr>
              <a:t>www.childtrends.org/publications/prevalence-adverse-childhood-experiences-nationally-state-race-ethnicity</a:t>
            </a:r>
            <a:r>
              <a:rPr lang="en-US" dirty="0">
                <a:solidFill>
                  <a:schemeClr val="dk1"/>
                </a:solidFill>
                <a:latin typeface="Economica"/>
                <a:ea typeface="Economica"/>
                <a:cs typeface="Economica"/>
                <a:sym typeface="Economica"/>
              </a:rPr>
              <a:t>. Accessed 16 May 2020.</a:t>
            </a:r>
          </a:p>
          <a:p>
            <a:pPr marL="457200" lvl="0" indent="-457200" algn="l" rtl="0">
              <a:lnSpc>
                <a:spcPct val="115000"/>
              </a:lnSpc>
              <a:spcBef>
                <a:spcPts val="0"/>
              </a:spcBef>
              <a:spcAft>
                <a:spcPts val="0"/>
              </a:spcAft>
              <a:buNone/>
            </a:pPr>
            <a:endParaRPr lang="en" dirty="0" smtClean="0">
              <a:solidFill>
                <a:schemeClr val="dk1"/>
              </a:solidFill>
              <a:latin typeface="Economica"/>
              <a:ea typeface="Economica"/>
              <a:cs typeface="Economica"/>
              <a:sym typeface="Economica"/>
            </a:endParaRPr>
          </a:p>
          <a:p>
            <a:pPr marL="457200" lvl="0" indent="-457200" algn="l" rtl="0">
              <a:lnSpc>
                <a:spcPct val="115000"/>
              </a:lnSpc>
              <a:spcBef>
                <a:spcPts val="0"/>
              </a:spcBef>
              <a:spcAft>
                <a:spcPts val="0"/>
              </a:spcAft>
              <a:buNone/>
            </a:pPr>
            <a:r>
              <a:rPr lang="en" dirty="0" smtClean="0">
                <a:solidFill>
                  <a:schemeClr val="dk1"/>
                </a:solidFill>
                <a:latin typeface="Economica"/>
                <a:ea typeface="Economica"/>
                <a:cs typeface="Economica"/>
                <a:sym typeface="Economica"/>
              </a:rPr>
              <a:t>Showalter</a:t>
            </a:r>
            <a:r>
              <a:rPr lang="en" dirty="0">
                <a:solidFill>
                  <a:schemeClr val="dk1"/>
                </a:solidFill>
                <a:latin typeface="Economica"/>
                <a:ea typeface="Economica"/>
                <a:cs typeface="Economica"/>
                <a:sym typeface="Economica"/>
              </a:rPr>
              <a:t>, Daniel, et al. </a:t>
            </a:r>
            <a:r>
              <a:rPr lang="en" i="1" dirty="0">
                <a:solidFill>
                  <a:schemeClr val="dk1"/>
                </a:solidFill>
                <a:latin typeface="Economica"/>
                <a:ea typeface="Economica"/>
                <a:cs typeface="Economica"/>
                <a:sym typeface="Economica"/>
              </a:rPr>
              <a:t>Why Rural Matters 2015-16: Understanding the Changing Landscape</a:t>
            </a:r>
            <a:r>
              <a:rPr lang="en" dirty="0">
                <a:solidFill>
                  <a:schemeClr val="dk1"/>
                </a:solidFill>
                <a:latin typeface="Economica"/>
                <a:ea typeface="Economica"/>
                <a:cs typeface="Economica"/>
                <a:sym typeface="Economica"/>
              </a:rPr>
              <a:t>. The Rural School and Community Trust, June 2017, </a:t>
            </a:r>
            <a:r>
              <a:rPr lang="en" u="sng" dirty="0">
                <a:solidFill>
                  <a:schemeClr val="accent5"/>
                </a:solidFill>
                <a:highlight>
                  <a:schemeClr val="lt1"/>
                </a:highlight>
                <a:latin typeface="Economica"/>
                <a:ea typeface="Economica"/>
                <a:cs typeface="Economica"/>
                <a:sym typeface="Economica"/>
                <a:hlinkClick r:id="rId6"/>
              </a:rPr>
              <a:t>www.documentcloud.org/documents/4955373-Why-Rural-Matters-2015-16.html#document/p117</a:t>
            </a:r>
            <a:r>
              <a:rPr lang="en" dirty="0">
                <a:solidFill>
                  <a:schemeClr val="dk1"/>
                </a:solidFill>
                <a:latin typeface="Economica"/>
                <a:ea typeface="Economica"/>
                <a:cs typeface="Economica"/>
                <a:sym typeface="Economica"/>
              </a:rPr>
              <a:t>. Accessed 8 Apr. 2020</a:t>
            </a:r>
            <a:r>
              <a:rPr lang="en" dirty="0" smtClean="0">
                <a:solidFill>
                  <a:schemeClr val="dk1"/>
                </a:solidFill>
                <a:latin typeface="Economica"/>
                <a:ea typeface="Economica"/>
                <a:cs typeface="Economica"/>
                <a:sym typeface="Economica"/>
              </a:rPr>
              <a:t>.</a:t>
            </a:r>
            <a:endParaRPr dirty="0">
              <a:solidFill>
                <a:schemeClr val="dk1"/>
              </a:solidFill>
              <a:latin typeface="Economica"/>
              <a:ea typeface="Economica"/>
              <a:cs typeface="Economica"/>
              <a:sym typeface="Economic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8"/>
          <p:cNvSpPr txBox="1">
            <a:spLocks noGrp="1"/>
          </p:cNvSpPr>
          <p:nvPr>
            <p:ph type="title"/>
          </p:nvPr>
        </p:nvSpPr>
        <p:spPr>
          <a:xfrm>
            <a:off x="311700" y="140194"/>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b="1" dirty="0"/>
              <a:t>References</a:t>
            </a:r>
            <a:endParaRPr dirty="0"/>
          </a:p>
        </p:txBody>
      </p:sp>
      <p:sp>
        <p:nvSpPr>
          <p:cNvPr id="333" name="Google Shape;333;p58"/>
          <p:cNvSpPr txBox="1"/>
          <p:nvPr/>
        </p:nvSpPr>
        <p:spPr>
          <a:xfrm>
            <a:off x="311700" y="971494"/>
            <a:ext cx="8520600" cy="1121700"/>
          </a:xfrm>
          <a:prstGeom prst="rect">
            <a:avLst/>
          </a:prstGeom>
          <a:noFill/>
          <a:ln>
            <a:noFill/>
          </a:ln>
        </p:spPr>
        <p:txBody>
          <a:bodyPr spcFirstLastPara="1" wrap="square" lIns="91425" tIns="91425" rIns="91425" bIns="91425" anchor="t" anchorCtr="0">
            <a:noAutofit/>
          </a:bodyPr>
          <a:lstStyle/>
          <a:p>
            <a:pPr marL="457200" lvl="0" indent="-457200">
              <a:lnSpc>
                <a:spcPct val="115000"/>
              </a:lnSpc>
              <a:spcBef>
                <a:spcPts val="1600"/>
              </a:spcBef>
            </a:pPr>
            <a:r>
              <a:rPr lang="en-US" dirty="0">
                <a:solidFill>
                  <a:schemeClr val="dk1"/>
                </a:solidFill>
                <a:latin typeface="Economica"/>
                <a:ea typeface="Economica"/>
                <a:cs typeface="Economica"/>
                <a:sym typeface="Economica"/>
              </a:rPr>
              <a:t>“</a:t>
            </a:r>
            <a:r>
              <a:rPr lang="en-US" dirty="0" err="1">
                <a:solidFill>
                  <a:schemeClr val="dk1"/>
                </a:solidFill>
                <a:latin typeface="Economica"/>
                <a:ea typeface="Economica"/>
                <a:cs typeface="Economica"/>
                <a:sym typeface="Economica"/>
              </a:rPr>
              <a:t>Skillbuilding</a:t>
            </a:r>
            <a:r>
              <a:rPr lang="en-US" dirty="0">
                <a:solidFill>
                  <a:schemeClr val="dk1"/>
                </a:solidFill>
                <a:latin typeface="Economica"/>
                <a:ea typeface="Economica"/>
                <a:cs typeface="Economica"/>
                <a:sym typeface="Economica"/>
              </a:rPr>
              <a:t> and Empowerment Services.” Redwood Community Services, 2020, </a:t>
            </a:r>
            <a:r>
              <a:rPr lang="en-US" u="sng" dirty="0">
                <a:solidFill>
                  <a:schemeClr val="accent5"/>
                </a:solidFill>
                <a:latin typeface="Economica"/>
                <a:ea typeface="Economica"/>
                <a:cs typeface="Economica"/>
                <a:sym typeface="Economica"/>
                <a:hlinkClick r:id="rId3"/>
              </a:rPr>
              <a:t>https://redwoodcommunityservices.org/msbes</a:t>
            </a:r>
            <a:r>
              <a:rPr lang="en-US" dirty="0">
                <a:solidFill>
                  <a:schemeClr val="dk1"/>
                </a:solidFill>
                <a:latin typeface="Economica"/>
                <a:ea typeface="Economica"/>
                <a:cs typeface="Economica"/>
                <a:sym typeface="Economica"/>
                <a:hlinkClick r:id="rId3"/>
              </a:rPr>
              <a:t>. Accessed 16 May 2020</a:t>
            </a:r>
            <a:r>
              <a:rPr lang="en-US" dirty="0">
                <a:solidFill>
                  <a:schemeClr val="dk1"/>
                </a:solidFill>
                <a:latin typeface="Economica"/>
                <a:ea typeface="Economica"/>
                <a:cs typeface="Economica"/>
                <a:sym typeface="Economica"/>
              </a:rPr>
              <a:t>.</a:t>
            </a:r>
          </a:p>
          <a:p>
            <a:pPr marL="457200" indent="-457200">
              <a:lnSpc>
                <a:spcPct val="115000"/>
              </a:lnSpc>
              <a:spcBef>
                <a:spcPts val="1600"/>
              </a:spcBef>
            </a:pPr>
            <a:r>
              <a:rPr lang="en-US" dirty="0">
                <a:latin typeface="Economica" panose="020B0604020202020204" charset="0"/>
                <a:ea typeface="Economica"/>
                <a:cs typeface="Economica"/>
                <a:sym typeface="Economica"/>
              </a:rPr>
              <a:t>“Top 20 Largest California Wildfires.” CAL FIRE, Nov. 2020, </a:t>
            </a:r>
            <a:r>
              <a:rPr lang="en-US" u="sng" dirty="0">
                <a:solidFill>
                  <a:schemeClr val="accent5"/>
                </a:solidFill>
                <a:latin typeface="Economica" panose="020B0604020202020204" charset="0"/>
                <a:ea typeface="Economica"/>
                <a:cs typeface="Economica"/>
                <a:sym typeface="Economica"/>
              </a:rPr>
              <a:t>fire.ca.gov/media/4jandlhh/top20_acres.pdf</a:t>
            </a:r>
            <a:r>
              <a:rPr lang="en-US" dirty="0">
                <a:latin typeface="Economica" panose="020B0604020202020204" charset="0"/>
                <a:ea typeface="Economica"/>
                <a:cs typeface="Economica"/>
                <a:sym typeface="Economica"/>
              </a:rPr>
              <a:t>. Accessed 13 Apr. 2021.</a:t>
            </a:r>
            <a:endParaRPr lang="en-US" dirty="0">
              <a:solidFill>
                <a:schemeClr val="dk1"/>
              </a:solidFill>
              <a:latin typeface="Economica"/>
              <a:ea typeface="Economica"/>
              <a:cs typeface="Economica"/>
              <a:sym typeface="Economica"/>
            </a:endParaRPr>
          </a:p>
          <a:p>
            <a:pPr marL="457200" lvl="0" indent="-457200">
              <a:lnSpc>
                <a:spcPct val="115000"/>
              </a:lnSpc>
              <a:spcBef>
                <a:spcPts val="1600"/>
              </a:spcBef>
            </a:pPr>
            <a:r>
              <a:rPr lang="en-US" dirty="0">
                <a:solidFill>
                  <a:schemeClr val="dk1"/>
                </a:solidFill>
                <a:latin typeface="Economica"/>
                <a:ea typeface="Economica"/>
                <a:cs typeface="Economica"/>
                <a:sym typeface="Economica"/>
              </a:rPr>
              <a:t>“Trauma.” </a:t>
            </a:r>
            <a:r>
              <a:rPr lang="en-US" i="1" dirty="0">
                <a:solidFill>
                  <a:schemeClr val="dk1"/>
                </a:solidFill>
                <a:latin typeface="Economica"/>
                <a:ea typeface="Economica"/>
                <a:cs typeface="Economica"/>
                <a:sym typeface="Economica"/>
              </a:rPr>
              <a:t>American Psychological Association</a:t>
            </a:r>
            <a:r>
              <a:rPr lang="en-US" dirty="0">
                <a:solidFill>
                  <a:schemeClr val="dk1"/>
                </a:solidFill>
                <a:latin typeface="Economica"/>
                <a:ea typeface="Economica"/>
                <a:cs typeface="Economica"/>
                <a:sym typeface="Economica"/>
              </a:rPr>
              <a:t>, 2020, </a:t>
            </a:r>
            <a:r>
              <a:rPr lang="en-US" u="sng" dirty="0">
                <a:solidFill>
                  <a:schemeClr val="accent5"/>
                </a:solidFill>
                <a:latin typeface="Economica"/>
                <a:ea typeface="Economica"/>
                <a:cs typeface="Economica"/>
                <a:sym typeface="Economica"/>
                <a:hlinkClick r:id="rId4"/>
              </a:rPr>
              <a:t>www.apa.org/topics/trauma/</a:t>
            </a:r>
            <a:r>
              <a:rPr lang="en-US" dirty="0">
                <a:solidFill>
                  <a:schemeClr val="dk1"/>
                </a:solidFill>
                <a:latin typeface="Economica"/>
                <a:ea typeface="Economica"/>
                <a:cs typeface="Economica"/>
                <a:sym typeface="Economica"/>
              </a:rPr>
              <a:t>. Accessed 1 May 2020.</a:t>
            </a:r>
          </a:p>
          <a:p>
            <a:pPr marL="457200" lvl="0" indent="-457200">
              <a:lnSpc>
                <a:spcPct val="115000"/>
              </a:lnSpc>
              <a:spcBef>
                <a:spcPts val="1600"/>
              </a:spcBef>
            </a:pPr>
            <a:r>
              <a:rPr lang="en-US" dirty="0">
                <a:solidFill>
                  <a:schemeClr val="dk1"/>
                </a:solidFill>
                <a:latin typeface="Economica"/>
                <a:ea typeface="Economica"/>
                <a:cs typeface="Economica"/>
                <a:sym typeface="Economica"/>
              </a:rPr>
              <a:t>“What Is Resilience in a Community?” Westchester Library System, 2020, </a:t>
            </a:r>
            <a:r>
              <a:rPr lang="en-US" u="sng" dirty="0">
                <a:solidFill>
                  <a:schemeClr val="accent5"/>
                </a:solidFill>
                <a:latin typeface="Economica"/>
                <a:ea typeface="Economica"/>
                <a:cs typeface="Economica"/>
                <a:sym typeface="Economica"/>
                <a:hlinkClick r:id="rId5"/>
              </a:rPr>
              <a:t>conversations.westchesterlibraries.org/what-is-resilience-in-a-community/</a:t>
            </a:r>
            <a:r>
              <a:rPr lang="en-US" dirty="0">
                <a:solidFill>
                  <a:schemeClr val="dk1"/>
                </a:solidFill>
                <a:latin typeface="Economica"/>
                <a:ea typeface="Economica"/>
                <a:cs typeface="Economica"/>
                <a:sym typeface="Economica"/>
              </a:rPr>
              <a:t>. Accessed 16 May 2020.</a:t>
            </a:r>
          </a:p>
          <a:p>
            <a:pPr marL="457200" lvl="0" indent="-457200">
              <a:lnSpc>
                <a:spcPct val="115000"/>
              </a:lnSpc>
              <a:spcBef>
                <a:spcPts val="1600"/>
              </a:spcBef>
              <a:spcAft>
                <a:spcPts val="1600"/>
              </a:spcAft>
              <a:buClr>
                <a:schemeClr val="dk1"/>
              </a:buClr>
              <a:buSzPts val="1100"/>
            </a:pPr>
            <a:r>
              <a:rPr lang="en-US" dirty="0" err="1">
                <a:solidFill>
                  <a:schemeClr val="dk1"/>
                </a:solidFill>
                <a:latin typeface="Economica"/>
                <a:ea typeface="Economica"/>
                <a:cs typeface="Economica"/>
                <a:sym typeface="Economica"/>
              </a:rPr>
              <a:t>Whitebrook</a:t>
            </a:r>
            <a:r>
              <a:rPr lang="en-US" dirty="0">
                <a:solidFill>
                  <a:schemeClr val="dk1"/>
                </a:solidFill>
                <a:latin typeface="Economica"/>
                <a:ea typeface="Economica"/>
                <a:cs typeface="Economica"/>
                <a:sym typeface="Economica"/>
              </a:rPr>
              <a:t>, Marcy. “Mentoring and Coaching: Distinctions in Practice.” </a:t>
            </a:r>
            <a:r>
              <a:rPr lang="en-US" i="1" dirty="0">
                <a:solidFill>
                  <a:schemeClr val="dk1"/>
                </a:solidFill>
                <a:latin typeface="Economica"/>
                <a:ea typeface="Economica"/>
                <a:cs typeface="Economica"/>
                <a:sym typeface="Economica"/>
              </a:rPr>
              <a:t>Center for the Study of Child Care Employment</a:t>
            </a:r>
            <a:r>
              <a:rPr lang="en-US" dirty="0">
                <a:solidFill>
                  <a:schemeClr val="dk1"/>
                </a:solidFill>
                <a:latin typeface="Economica"/>
                <a:ea typeface="Economica"/>
                <a:cs typeface="Economica"/>
                <a:sym typeface="Economica"/>
              </a:rPr>
              <a:t>, UC Berkeley, 1 Mar. 2016, </a:t>
            </a:r>
            <a:r>
              <a:rPr lang="en-US" u="sng" dirty="0">
                <a:solidFill>
                  <a:schemeClr val="accent5"/>
                </a:solidFill>
                <a:latin typeface="Economica"/>
                <a:ea typeface="Economica"/>
                <a:cs typeface="Economica"/>
                <a:sym typeface="Economica"/>
                <a:hlinkClick r:id="rId6"/>
              </a:rPr>
              <a:t>cscce.berkeley.edu/mentoring-and-coaching-distinctions-in-practice/</a:t>
            </a:r>
            <a:r>
              <a:rPr lang="en-US" dirty="0">
                <a:solidFill>
                  <a:schemeClr val="dk1"/>
                </a:solidFill>
                <a:latin typeface="Economica"/>
                <a:ea typeface="Economica"/>
                <a:cs typeface="Economica"/>
                <a:sym typeface="Economica"/>
              </a:rPr>
              <a:t>. Accessed 15 Apr. </a:t>
            </a:r>
            <a:r>
              <a:rPr lang="en-US" dirty="0" smtClean="0">
                <a:solidFill>
                  <a:schemeClr val="dk1"/>
                </a:solidFill>
                <a:latin typeface="Economica"/>
                <a:ea typeface="Economica"/>
                <a:cs typeface="Economica"/>
                <a:sym typeface="Economica"/>
              </a:rPr>
              <a:t>2020</a:t>
            </a:r>
            <a:r>
              <a:rPr lang="en-US" dirty="0">
                <a:solidFill>
                  <a:schemeClr val="dk1"/>
                </a:solidFill>
                <a:latin typeface="Economica"/>
                <a:ea typeface="Economica"/>
                <a:cs typeface="Economica"/>
                <a:sym typeface="Economica"/>
              </a:rPr>
              <a:t>.</a:t>
            </a:r>
          </a:p>
        </p:txBody>
      </p:sp>
    </p:spTree>
    <p:extLst>
      <p:ext uri="{BB962C8B-B14F-4D97-AF65-F5344CB8AC3E}">
        <p14:creationId xmlns:p14="http://schemas.microsoft.com/office/powerpoint/2010/main" val="377864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189900" y="90275"/>
            <a:ext cx="87642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How do we measure trauma? (We track ACEs.)</a:t>
            </a:r>
            <a:endParaRPr b="1"/>
          </a:p>
        </p:txBody>
      </p:sp>
      <p:sp>
        <p:nvSpPr>
          <p:cNvPr id="79" name="Google Shape;79;p16"/>
          <p:cNvSpPr txBox="1">
            <a:spLocks noGrp="1"/>
          </p:cNvSpPr>
          <p:nvPr>
            <p:ph type="body" idx="1"/>
          </p:nvPr>
        </p:nvSpPr>
        <p:spPr>
          <a:xfrm>
            <a:off x="189900" y="759112"/>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latin typeface="Economica"/>
                <a:ea typeface="Economica"/>
                <a:cs typeface="Economica"/>
                <a:sym typeface="Economica"/>
              </a:rPr>
              <a:t>“Adverse Childhood Experiences (ACEs) are potentially traumatic events that occur in childhood (0-17 years):</a:t>
            </a:r>
            <a:endParaRPr dirty="0">
              <a:latin typeface="Economica"/>
              <a:ea typeface="Economica"/>
              <a:cs typeface="Economica"/>
              <a:sym typeface="Economica"/>
            </a:endParaRPr>
          </a:p>
          <a:p>
            <a:pPr marL="457200" lvl="0" indent="-342900" algn="l" rtl="0">
              <a:spcBef>
                <a:spcPts val="1200"/>
              </a:spcBef>
              <a:spcAft>
                <a:spcPts val="0"/>
              </a:spcAft>
              <a:buSzPts val="1800"/>
              <a:buFont typeface="Economica"/>
              <a:buChar char="●"/>
            </a:pPr>
            <a:r>
              <a:rPr lang="en" dirty="0">
                <a:latin typeface="Economica"/>
                <a:ea typeface="Economica"/>
                <a:cs typeface="Economica"/>
                <a:sym typeface="Economica"/>
              </a:rPr>
              <a:t>experiencing violence, abuse, or neglect</a:t>
            </a:r>
            <a:endParaRPr dirty="0">
              <a:latin typeface="Economica"/>
              <a:ea typeface="Economica"/>
              <a:cs typeface="Economica"/>
              <a:sym typeface="Economica"/>
            </a:endParaRPr>
          </a:p>
          <a:p>
            <a:pPr marL="457200" lvl="0" indent="-342900" algn="l" rtl="0">
              <a:spcBef>
                <a:spcPts val="0"/>
              </a:spcBef>
              <a:spcAft>
                <a:spcPts val="0"/>
              </a:spcAft>
              <a:buSzPts val="1800"/>
              <a:buFont typeface="Economica"/>
              <a:buChar char="●"/>
            </a:pPr>
            <a:r>
              <a:rPr lang="en" dirty="0">
                <a:latin typeface="Economica"/>
                <a:ea typeface="Economica"/>
                <a:cs typeface="Economica"/>
                <a:sym typeface="Economica"/>
              </a:rPr>
              <a:t>witnessing violence in the home or community</a:t>
            </a:r>
            <a:endParaRPr dirty="0">
              <a:latin typeface="Economica"/>
              <a:ea typeface="Economica"/>
              <a:cs typeface="Economica"/>
              <a:sym typeface="Economica"/>
            </a:endParaRPr>
          </a:p>
          <a:p>
            <a:pPr marL="457200" lvl="0" indent="-342900" algn="l" rtl="0">
              <a:spcBef>
                <a:spcPts val="0"/>
              </a:spcBef>
              <a:spcAft>
                <a:spcPts val="0"/>
              </a:spcAft>
              <a:buSzPts val="1800"/>
              <a:buFont typeface="Economica"/>
              <a:buChar char="●"/>
            </a:pPr>
            <a:r>
              <a:rPr lang="en" dirty="0">
                <a:latin typeface="Economica"/>
                <a:ea typeface="Economica"/>
                <a:cs typeface="Economica"/>
                <a:sym typeface="Economica"/>
              </a:rPr>
              <a:t>having a family member attempt or die by suicide</a:t>
            </a:r>
            <a:endParaRPr dirty="0">
              <a:latin typeface="Economica"/>
              <a:ea typeface="Economica"/>
              <a:cs typeface="Economica"/>
              <a:sym typeface="Economica"/>
            </a:endParaRPr>
          </a:p>
          <a:p>
            <a:pPr marL="0" lvl="0" indent="0" algn="l" rtl="0">
              <a:spcBef>
                <a:spcPts val="1200"/>
              </a:spcBef>
              <a:spcAft>
                <a:spcPts val="0"/>
              </a:spcAft>
              <a:buClr>
                <a:schemeClr val="dk1"/>
              </a:buClr>
              <a:buSzPts val="1100"/>
              <a:buFont typeface="Arial"/>
              <a:buNone/>
            </a:pPr>
            <a:r>
              <a:rPr lang="en" dirty="0">
                <a:latin typeface="Economica"/>
                <a:ea typeface="Economica"/>
                <a:cs typeface="Economica"/>
                <a:sym typeface="Economica"/>
              </a:rPr>
              <a:t>Also included are aspects of the child’s environment that can undermine their sense of safety, stability, and </a:t>
            </a:r>
            <a:r>
              <a:rPr lang="en" dirty="0" smtClean="0">
                <a:latin typeface="Economica"/>
                <a:ea typeface="Economica"/>
                <a:cs typeface="Economica"/>
                <a:sym typeface="Economica"/>
              </a:rPr>
              <a:t>bonding, </a:t>
            </a:r>
            <a:r>
              <a:rPr lang="en" dirty="0">
                <a:latin typeface="Economica"/>
                <a:ea typeface="Economica"/>
                <a:cs typeface="Economica"/>
                <a:sym typeface="Economica"/>
              </a:rPr>
              <a:t>such as growing up in a household with:</a:t>
            </a:r>
            <a:endParaRPr dirty="0">
              <a:latin typeface="Economica"/>
              <a:ea typeface="Economica"/>
              <a:cs typeface="Economica"/>
              <a:sym typeface="Economica"/>
            </a:endParaRPr>
          </a:p>
          <a:p>
            <a:pPr marL="457200" lvl="0" indent="-342900" algn="l" rtl="0">
              <a:spcBef>
                <a:spcPts val="1200"/>
              </a:spcBef>
              <a:spcAft>
                <a:spcPts val="0"/>
              </a:spcAft>
              <a:buSzPts val="1800"/>
              <a:buFont typeface="Economica"/>
              <a:buChar char="●"/>
            </a:pPr>
            <a:r>
              <a:rPr lang="en" dirty="0">
                <a:latin typeface="Economica"/>
                <a:ea typeface="Economica"/>
                <a:cs typeface="Economica"/>
                <a:sym typeface="Economica"/>
              </a:rPr>
              <a:t>substance misuse</a:t>
            </a:r>
            <a:endParaRPr dirty="0">
              <a:latin typeface="Economica"/>
              <a:ea typeface="Economica"/>
              <a:cs typeface="Economica"/>
              <a:sym typeface="Economica"/>
            </a:endParaRPr>
          </a:p>
          <a:p>
            <a:pPr marL="457200" lvl="0" indent="-342900" algn="l" rtl="0">
              <a:spcBef>
                <a:spcPts val="0"/>
              </a:spcBef>
              <a:spcAft>
                <a:spcPts val="0"/>
              </a:spcAft>
              <a:buSzPts val="1800"/>
              <a:buFont typeface="Economica"/>
              <a:buChar char="●"/>
            </a:pPr>
            <a:r>
              <a:rPr lang="en" dirty="0">
                <a:latin typeface="Economica"/>
                <a:ea typeface="Economica"/>
                <a:cs typeface="Economica"/>
                <a:sym typeface="Economica"/>
              </a:rPr>
              <a:t>mental health problems</a:t>
            </a:r>
            <a:endParaRPr dirty="0">
              <a:latin typeface="Economica"/>
              <a:ea typeface="Economica"/>
              <a:cs typeface="Economica"/>
              <a:sym typeface="Economica"/>
            </a:endParaRPr>
          </a:p>
          <a:p>
            <a:pPr marL="457200" lvl="0" indent="-342900" algn="l" rtl="0">
              <a:spcBef>
                <a:spcPts val="0"/>
              </a:spcBef>
              <a:spcAft>
                <a:spcPts val="0"/>
              </a:spcAft>
              <a:buSzPts val="1800"/>
              <a:buFont typeface="Economica"/>
              <a:buChar char="●"/>
            </a:pPr>
            <a:r>
              <a:rPr lang="en" dirty="0">
                <a:latin typeface="Economica"/>
                <a:ea typeface="Economica"/>
                <a:cs typeface="Economica"/>
                <a:sym typeface="Economica"/>
              </a:rPr>
              <a:t>instability due to parental separation or household members being in jail or prison”</a:t>
            </a:r>
          </a:p>
          <a:p>
            <a:pPr marL="114300" lvl="0" indent="0" algn="l" rtl="0">
              <a:spcBef>
                <a:spcPts val="0"/>
              </a:spcBef>
              <a:spcAft>
                <a:spcPts val="0"/>
              </a:spcAft>
              <a:buSzPts val="1800"/>
              <a:buNone/>
            </a:pPr>
            <a:endParaRPr sz="1300" dirty="0">
              <a:latin typeface="Economica"/>
              <a:ea typeface="Economica"/>
              <a:cs typeface="Economica"/>
              <a:sym typeface="Economica"/>
            </a:endParaRPr>
          </a:p>
          <a:p>
            <a:pPr marL="457200" lvl="0" indent="-457200" algn="l" rtl="0">
              <a:spcBef>
                <a:spcPts val="1600"/>
              </a:spcBef>
              <a:spcAft>
                <a:spcPts val="1600"/>
              </a:spcAft>
              <a:buNone/>
            </a:pPr>
            <a:r>
              <a:rPr lang="en" sz="1200" dirty="0">
                <a:latin typeface="Economica"/>
                <a:ea typeface="Economica"/>
                <a:cs typeface="Economica"/>
                <a:sym typeface="Economica"/>
              </a:rPr>
              <a:t>“Adverse Childhood Experiences (ACEs).” </a:t>
            </a:r>
            <a:r>
              <a:rPr lang="en" sz="1200" i="1" dirty="0">
                <a:latin typeface="Economica"/>
                <a:ea typeface="Economica"/>
                <a:cs typeface="Economica"/>
                <a:sym typeface="Economica"/>
              </a:rPr>
              <a:t>Centers for Disease Control and Prevention</a:t>
            </a:r>
            <a:r>
              <a:rPr lang="en" sz="1200" dirty="0">
                <a:latin typeface="Economica"/>
                <a:ea typeface="Economica"/>
                <a:cs typeface="Economica"/>
                <a:sym typeface="Economica"/>
              </a:rPr>
              <a:t>, 2020, </a:t>
            </a:r>
            <a:r>
              <a:rPr lang="en" sz="1200" u="sng" dirty="0">
                <a:solidFill>
                  <a:schemeClr val="accent5"/>
                </a:solidFill>
                <a:latin typeface="Economica"/>
                <a:ea typeface="Economica"/>
                <a:cs typeface="Economica"/>
                <a:sym typeface="Economica"/>
                <a:hlinkClick r:id="rId3"/>
              </a:rPr>
              <a:t>cdc.gov/violenceprevention/childabuseandneglect/acestudy/index.html</a:t>
            </a:r>
            <a:r>
              <a:rPr lang="en" sz="1200" dirty="0">
                <a:latin typeface="Economica"/>
                <a:ea typeface="Economica"/>
                <a:cs typeface="Economica"/>
                <a:sym typeface="Economica"/>
              </a:rPr>
              <a:t>. Accessed 2 May 2020.</a:t>
            </a:r>
            <a:endParaRPr sz="1200" dirty="0">
              <a:latin typeface="Economica"/>
              <a:ea typeface="Economica"/>
              <a:cs typeface="Economica"/>
              <a:sym typeface="Economic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4" name="Google Shape;84;p17"/>
          <p:cNvPicPr preferRelativeResize="0"/>
          <p:nvPr/>
        </p:nvPicPr>
        <p:blipFill>
          <a:blip r:embed="rId3">
            <a:alphaModFix/>
          </a:blip>
          <a:stretch>
            <a:fillRect/>
          </a:stretch>
        </p:blipFill>
        <p:spPr>
          <a:xfrm>
            <a:off x="1547301" y="0"/>
            <a:ext cx="6271177" cy="5834378"/>
          </a:xfrm>
          <a:prstGeom prst="rect">
            <a:avLst/>
          </a:prstGeom>
          <a:noFill/>
          <a:ln>
            <a:noFill/>
          </a:ln>
        </p:spPr>
      </p:pic>
      <p:cxnSp>
        <p:nvCxnSpPr>
          <p:cNvPr id="5" name="Google Shape;86;p17"/>
          <p:cNvCxnSpPr/>
          <p:nvPr/>
        </p:nvCxnSpPr>
        <p:spPr>
          <a:xfrm rot="10800000" flipH="1">
            <a:off x="589034" y="1192036"/>
            <a:ext cx="1605000" cy="735900"/>
          </a:xfrm>
          <a:prstGeom prst="straightConnector1">
            <a:avLst/>
          </a:prstGeom>
          <a:noFill/>
          <a:ln w="28575" cap="flat" cmpd="sng">
            <a:solidFill>
              <a:srgbClr val="FF0000"/>
            </a:solidFill>
            <a:prstDash val="solid"/>
            <a:round/>
            <a:headEnd type="none" w="med" len="med"/>
            <a:tailEnd type="triangle" w="med" len="med"/>
          </a:ln>
        </p:spPr>
      </p:cxnSp>
      <p:cxnSp>
        <p:nvCxnSpPr>
          <p:cNvPr id="6" name="Google Shape;85;p17"/>
          <p:cNvCxnSpPr/>
          <p:nvPr/>
        </p:nvCxnSpPr>
        <p:spPr>
          <a:xfrm>
            <a:off x="910645" y="4209373"/>
            <a:ext cx="1942200" cy="443100"/>
          </a:xfrm>
          <a:prstGeom prst="straightConnector1">
            <a:avLst/>
          </a:prstGeom>
          <a:noFill/>
          <a:ln w="2857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1094718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8"/>
          <p:cNvPicPr preferRelativeResize="0"/>
          <p:nvPr/>
        </p:nvPicPr>
        <p:blipFill>
          <a:blip r:embed="rId3">
            <a:alphaModFix/>
          </a:blip>
          <a:stretch>
            <a:fillRect/>
          </a:stretch>
        </p:blipFill>
        <p:spPr>
          <a:xfrm>
            <a:off x="412750" y="0"/>
            <a:ext cx="8085207" cy="4631635"/>
          </a:xfrm>
          <a:prstGeom prst="rect">
            <a:avLst/>
          </a:prstGeom>
          <a:noFill/>
          <a:ln>
            <a:noFill/>
          </a:ln>
        </p:spPr>
      </p:pic>
      <p:sp>
        <p:nvSpPr>
          <p:cNvPr id="2" name="Rectangle 1"/>
          <p:cNvSpPr/>
          <p:nvPr/>
        </p:nvSpPr>
        <p:spPr>
          <a:xfrm>
            <a:off x="38721" y="4581186"/>
            <a:ext cx="8833264" cy="461665"/>
          </a:xfrm>
          <a:prstGeom prst="rect">
            <a:avLst/>
          </a:prstGeom>
        </p:spPr>
        <p:txBody>
          <a:bodyPr wrap="square">
            <a:spAutoFit/>
          </a:bodyPr>
          <a:lstStyle/>
          <a:p>
            <a:pPr marL="457200" lvl="0" indent="-457200">
              <a:spcBef>
                <a:spcPts val="1600"/>
              </a:spcBef>
              <a:spcAft>
                <a:spcPts val="1600"/>
              </a:spcAft>
            </a:pPr>
            <a:r>
              <a:rPr lang="en-US" sz="1200" dirty="0">
                <a:latin typeface="Economica"/>
                <a:ea typeface="Economica"/>
                <a:cs typeface="Economica"/>
                <a:sym typeface="Economica"/>
              </a:rPr>
              <a:t>“Adverse Childhood Experiences (ACEs).” </a:t>
            </a:r>
            <a:r>
              <a:rPr lang="en-US" sz="1200" i="1" dirty="0">
                <a:latin typeface="Economica"/>
                <a:ea typeface="Economica"/>
                <a:cs typeface="Economica"/>
                <a:sym typeface="Economica"/>
              </a:rPr>
              <a:t>Centers for Disease Control and Prevention</a:t>
            </a:r>
            <a:r>
              <a:rPr lang="en-US" sz="1200" dirty="0">
                <a:latin typeface="Economica"/>
                <a:ea typeface="Economica"/>
                <a:cs typeface="Economica"/>
                <a:sym typeface="Economica"/>
              </a:rPr>
              <a:t>, 2020, </a:t>
            </a:r>
            <a:r>
              <a:rPr lang="en-US" sz="1200" u="sng" dirty="0">
                <a:solidFill>
                  <a:schemeClr val="accent5"/>
                </a:solidFill>
                <a:latin typeface="Economica"/>
                <a:ea typeface="Economica"/>
                <a:cs typeface="Economica"/>
                <a:sym typeface="Economica"/>
                <a:hlinkClick r:id="rId4"/>
              </a:rPr>
              <a:t>cdc.gov/</a:t>
            </a:r>
            <a:r>
              <a:rPr lang="en-US" sz="1200" u="sng" dirty="0" err="1">
                <a:solidFill>
                  <a:schemeClr val="accent5"/>
                </a:solidFill>
                <a:latin typeface="Economica"/>
                <a:ea typeface="Economica"/>
                <a:cs typeface="Economica"/>
                <a:sym typeface="Economica"/>
                <a:hlinkClick r:id="rId4"/>
              </a:rPr>
              <a:t>violenceprevention</a:t>
            </a:r>
            <a:r>
              <a:rPr lang="en-US" sz="1200" u="sng" dirty="0">
                <a:solidFill>
                  <a:schemeClr val="accent5"/>
                </a:solidFill>
                <a:latin typeface="Economica"/>
                <a:ea typeface="Economica"/>
                <a:cs typeface="Economica"/>
                <a:sym typeface="Economica"/>
                <a:hlinkClick r:id="rId4"/>
              </a:rPr>
              <a:t>/</a:t>
            </a:r>
            <a:r>
              <a:rPr lang="en-US" sz="1200" u="sng" dirty="0" err="1">
                <a:solidFill>
                  <a:schemeClr val="accent5"/>
                </a:solidFill>
                <a:latin typeface="Economica"/>
                <a:ea typeface="Economica"/>
                <a:cs typeface="Economica"/>
                <a:sym typeface="Economica"/>
                <a:hlinkClick r:id="rId4"/>
              </a:rPr>
              <a:t>childabuseandneglect</a:t>
            </a:r>
            <a:r>
              <a:rPr lang="en-US" sz="1200" u="sng" dirty="0">
                <a:solidFill>
                  <a:schemeClr val="accent5"/>
                </a:solidFill>
                <a:latin typeface="Economica"/>
                <a:ea typeface="Economica"/>
                <a:cs typeface="Economica"/>
                <a:sym typeface="Economica"/>
                <a:hlinkClick r:id="rId4"/>
              </a:rPr>
              <a:t>/</a:t>
            </a:r>
            <a:r>
              <a:rPr lang="en-US" sz="1200" u="sng" dirty="0" err="1">
                <a:solidFill>
                  <a:schemeClr val="accent5"/>
                </a:solidFill>
                <a:latin typeface="Economica"/>
                <a:ea typeface="Economica"/>
                <a:cs typeface="Economica"/>
                <a:sym typeface="Economica"/>
                <a:hlinkClick r:id="rId4"/>
              </a:rPr>
              <a:t>acestudy</a:t>
            </a:r>
            <a:r>
              <a:rPr lang="en-US" sz="1200" u="sng" dirty="0">
                <a:solidFill>
                  <a:schemeClr val="accent5"/>
                </a:solidFill>
                <a:latin typeface="Economica"/>
                <a:ea typeface="Economica"/>
                <a:cs typeface="Economica"/>
                <a:sym typeface="Economica"/>
                <a:hlinkClick r:id="rId4"/>
              </a:rPr>
              <a:t>/index.html</a:t>
            </a:r>
            <a:r>
              <a:rPr lang="en-US" sz="1200" dirty="0">
                <a:latin typeface="Economica"/>
                <a:ea typeface="Economica"/>
                <a:cs typeface="Economica"/>
                <a:sym typeface="Economica"/>
              </a:rPr>
              <a:t>. Accessed 2 May 2020.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432338" y="0"/>
            <a:ext cx="8172723" cy="49911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TotalTime>
  <Words>4038</Words>
  <Application>Microsoft Office PowerPoint</Application>
  <PresentationFormat>On-screen Show (16:9)</PresentationFormat>
  <Paragraphs>294</Paragraphs>
  <Slides>59</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Calibri</vt:lpstr>
      <vt:lpstr>Century Gothic</vt:lpstr>
      <vt:lpstr>Calibri Light</vt:lpstr>
      <vt:lpstr>Arial</vt:lpstr>
      <vt:lpstr>Wingdings</vt:lpstr>
      <vt:lpstr>Open Sans</vt:lpstr>
      <vt:lpstr>ＭＳ Ｐゴシック</vt:lpstr>
      <vt:lpstr>Economica</vt:lpstr>
      <vt:lpstr>Luxe</vt:lpstr>
      <vt:lpstr>Caring Classrooms &amp; Communities:  Supporting Mendocino County Students’ Mental Health Needs Now &amp; Beyond the Pandemic  Vincent Poturica vpoturica@mendocino.edu </vt:lpstr>
      <vt:lpstr>A little bit about me … </vt:lpstr>
      <vt:lpstr>“Take a Breath” Activity</vt:lpstr>
      <vt:lpstr>Presentation Roadmap</vt:lpstr>
      <vt:lpstr>What is trauma?</vt:lpstr>
      <vt:lpstr>How do we measure trauma? (We track ACEs.)</vt:lpstr>
      <vt:lpstr>PowerPoint Presentation</vt:lpstr>
      <vt:lpstr>PowerPoint Presentation</vt:lpstr>
      <vt:lpstr>PowerPoint Presentation</vt:lpstr>
      <vt:lpstr>Connecting the Dots Between Trauma- and Rural-Related Equity Gaps</vt:lpstr>
      <vt:lpstr>Out of 58 California counties, where do you think Mendo ranks in terms of residents with at least one ACE? </vt:lpstr>
      <vt:lpstr>PowerPoint Presentation</vt:lpstr>
      <vt:lpstr>California Counties with Highest Number of ACEs</vt:lpstr>
      <vt:lpstr>PowerPoint Presentation</vt:lpstr>
      <vt:lpstr>What is toxic stress &amp; how does it relate to ACEs?</vt:lpstr>
      <vt:lpstr>PowerPoint Presentation</vt:lpstr>
      <vt:lpstr>PowerPoint Presentation</vt:lpstr>
      <vt:lpstr>Unique Adverse Aspects of Mendocino County</vt:lpstr>
      <vt:lpstr>COVID-19 Pandemic</vt:lpstr>
      <vt:lpstr>PowerPoint Presentation</vt:lpstr>
      <vt:lpstr>PowerPoint Presentation</vt:lpstr>
      <vt:lpstr>Mendocino College “Fall 2020 Needs Survey”</vt:lpstr>
      <vt:lpstr>Mendocino College “Fall 2020 Needs Survey”</vt:lpstr>
      <vt:lpstr>What can educators do to better support students experiencing toxic stress and other mental health issues? </vt:lpstr>
      <vt:lpstr>Students need to feel safe &amp; supported. So we need to create classes in which they do.</vt:lpstr>
      <vt:lpstr>PowerPoint Presentation</vt:lpstr>
      <vt:lpstr>PowerPoint Presentation</vt:lpstr>
      <vt:lpstr>Be Flexible &amp; Transparent</vt:lpstr>
      <vt:lpstr>Be Consistent</vt:lpstr>
      <vt:lpstr>Be Mindful, Intentional, &amp; Kind</vt:lpstr>
      <vt:lpstr>Mendocino College  Mental Health Counselors</vt:lpstr>
      <vt:lpstr>Be Teachable &amp; Inclusive</vt:lpstr>
      <vt:lpstr>Be Teachable &amp; Inclusive, Cont.</vt:lpstr>
      <vt:lpstr>PowerPoint Presentation</vt:lpstr>
      <vt:lpstr>PowerPoint Presentation</vt:lpstr>
      <vt:lpstr>PowerPoint Presentation</vt:lpstr>
      <vt:lpstr>PowerPoint Presentation</vt:lpstr>
      <vt:lpstr>PowerPoint Presentation</vt:lpstr>
      <vt:lpstr>Be Equity-Minded</vt:lpstr>
      <vt:lpstr>Shifting Our Mindset</vt:lpstr>
      <vt:lpstr>Shifting Our Mindset</vt:lpstr>
      <vt:lpstr>How can Mendocino County provide more consistent support resources?</vt:lpstr>
      <vt:lpstr>PowerPoint Presentation</vt:lpstr>
      <vt:lpstr>PowerPoint Presentation</vt:lpstr>
      <vt:lpstr>PowerPoint Presentation</vt:lpstr>
      <vt:lpstr>PowerPoint Presentation</vt:lpstr>
      <vt:lpstr>PowerPoint Presentation</vt:lpstr>
      <vt:lpstr>PowerPoint Presentation</vt:lpstr>
      <vt:lpstr>What can I do? Contact the Mendocino County Board of Supervisors.</vt:lpstr>
      <vt:lpstr>PowerPoint Presentation</vt:lpstr>
      <vt:lpstr>PowerPoint Presentation</vt:lpstr>
      <vt:lpstr>What other research can we do to become more trauma-informed educators and a more trauma-informed county?  What other initiatives do we need and/or partnerships can we join to provide our students with more trauma- and mental-health-related resources?</vt:lpstr>
      <vt:lpstr>References</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Happened?”:  Addressing Trauma-Related Equity Gaps at Mendo &amp; Other Rural Community Colleges  Jaime Cechin &amp; Vincent Poturica</dc:title>
  <dc:creator>Vincent Poturica</dc:creator>
  <cp:lastModifiedBy>Vincent Poturica</cp:lastModifiedBy>
  <cp:revision>117</cp:revision>
  <dcterms:modified xsi:type="dcterms:W3CDTF">2021-04-15T23:36:50Z</dcterms:modified>
</cp:coreProperties>
</file>